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Nunito Semi Bold"/>
      <p:regular r:id="rId17"/>
    </p:embeddedFont>
    <p:embeddedFont>
      <p:font typeface="Nunito Semi Bold"/>
      <p:regular r:id="rId18"/>
    </p:embeddedFont>
    <p:embeddedFont>
      <p:font typeface="Nunito Semi Bold"/>
      <p:regular r:id="rId19"/>
    </p:embeddedFont>
    <p:embeddedFont>
      <p:font typeface="Nunito Semi Bold"/>
      <p:regular r:id="rId20"/>
    </p:embeddedFont>
    <p:embeddedFont>
      <p:font typeface="PT Sans"/>
      <p:regular r:id="rId21"/>
    </p:embeddedFont>
    <p:embeddedFont>
      <p:font typeface="PT Sans"/>
      <p:regular r:id="rId22"/>
    </p:embeddedFont>
    <p:embeddedFont>
      <p:font typeface="PT Sans"/>
      <p:regular r:id="rId23"/>
    </p:embeddedFont>
    <p:embeddedFont>
      <p:font typeface="PT Sans"/>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slideLayout" Target="../slideLayouts/slideLayout11.xml"/><Relationship Id="rId6"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4.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0.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13184" y="1226582"/>
            <a:ext cx="7717631" cy="1654254"/>
          </a:xfrm>
          <a:prstGeom prst="rect">
            <a:avLst/>
          </a:prstGeom>
          <a:noFill/>
          <a:ln/>
        </p:spPr>
        <p:txBody>
          <a:bodyPr wrap="square" lIns="0" tIns="0" rIns="0" bIns="0" rtlCol="0" anchor="t"/>
          <a:lstStyle/>
          <a:p>
            <a:pPr indent="0" marL="0">
              <a:lnSpc>
                <a:spcPts val="6500"/>
              </a:lnSpc>
              <a:buNone/>
            </a:pPr>
            <a:r>
              <a:rPr lang="en-US" sz="5200" dirty="0">
                <a:solidFill>
                  <a:srgbClr val="FFFFFF"/>
                </a:solidFill>
                <a:latin typeface="Nunito Semi Bold" pitchFamily="34" charset="0"/>
                <a:ea typeface="Nunito Semi Bold" pitchFamily="34" charset="-122"/>
                <a:cs typeface="Nunito Semi Bold" pitchFamily="34" charset="-120"/>
              </a:rPr>
              <a:t>Qorshaha Ganacsiga ee Market Hub E-commerce</a:t>
            </a:r>
            <a:endParaRPr lang="en-US" sz="5200" dirty="0"/>
          </a:p>
        </p:txBody>
      </p:sp>
      <p:sp>
        <p:nvSpPr>
          <p:cNvPr id="4" name="Text 1"/>
          <p:cNvSpPr/>
          <p:nvPr/>
        </p:nvSpPr>
        <p:spPr>
          <a:xfrm>
            <a:off x="713184" y="3186470"/>
            <a:ext cx="7717631" cy="1956673"/>
          </a:xfrm>
          <a:prstGeom prst="rect">
            <a:avLst/>
          </a:prstGeom>
          <a:noFill/>
          <a:ln/>
        </p:spPr>
        <p:txBody>
          <a:bodyPr wrap="square" lIns="0" tIns="0" rIns="0" bIns="0" rtlCol="0" anchor="t"/>
          <a:lstStyle/>
          <a:p>
            <a:pPr indent="0" marL="0">
              <a:lnSpc>
                <a:spcPts val="2550"/>
              </a:lnSpc>
              <a:buNone/>
            </a:pPr>
            <a:r>
              <a:rPr lang="en-US" sz="1600" dirty="0">
                <a:solidFill>
                  <a:srgbClr val="FFFFFF"/>
                </a:solidFill>
                <a:latin typeface="PT Sans" pitchFamily="34" charset="0"/>
                <a:ea typeface="PT Sans" pitchFamily="34" charset="-122"/>
                <a:cs typeface="PT Sans" pitchFamily="34" charset="-120"/>
              </a:rPr>
              <a:t>Market Hub waa barnaamij eCommerce ah oo loogu talagalay suuqyada Soomaaliya, kaasoo bixinaya alaabo kala duwan iyo adeegyo si loo daboolo baahiyaha macaamiisha gudaha. Hadafkeenu waa inaan noqono hogaamiyaha ganacsiga e-commerce ee Soomaaliya, iyadoo la siinayo macaamiisha alaabo tayo sare leh iyo adeegyo fudud. Aragtideenu waa in la abuuro suuq online ah oo isku xiraya ganacsatada gudaha iyo macaamiisha si sahlan oo hufan.</a:t>
            </a:r>
            <a:endParaRPr lang="en-US" sz="1600" dirty="0"/>
          </a:p>
        </p:txBody>
      </p:sp>
      <p:sp>
        <p:nvSpPr>
          <p:cNvPr id="5" name="Text 2"/>
          <p:cNvSpPr/>
          <p:nvPr/>
        </p:nvSpPr>
        <p:spPr>
          <a:xfrm>
            <a:off x="713184" y="5372338"/>
            <a:ext cx="7717631" cy="1630561"/>
          </a:xfrm>
          <a:prstGeom prst="rect">
            <a:avLst/>
          </a:prstGeom>
          <a:noFill/>
          <a:ln/>
        </p:spPr>
        <p:txBody>
          <a:bodyPr wrap="square" lIns="0" tIns="0" rIns="0" bIns="0" rtlCol="0" anchor="t"/>
          <a:lstStyle/>
          <a:p>
            <a:pPr indent="0" marL="0">
              <a:lnSpc>
                <a:spcPts val="2550"/>
              </a:lnSpc>
              <a:buNone/>
            </a:pPr>
            <a:r>
              <a:rPr lang="en-US" sz="1600" dirty="0">
                <a:solidFill>
                  <a:srgbClr val="FFFFFF"/>
                </a:solidFill>
                <a:latin typeface="PT Sans" pitchFamily="34" charset="0"/>
                <a:ea typeface="PT Sans" pitchFamily="34" charset="-122"/>
                <a:cs typeface="PT Sans" pitchFamily="34" charset="-120"/>
              </a:rPr>
              <a:t>Qorshahayagu wuxuu ku saleysan yahay mabaadi' muhiim ah sida daacadnimo, hufnaan, iyo tayada adeegga macaamiisha. Waxaan bartilmaameedsanaynaa dhalinyarada iyo ganacsatada internet-ka isticmaala ee ku nool magaalooyinka waaweyn ee Soomaaliya, iyada oo la bixinayo gaarsiinta degdegga ah, qiimaha macquulka ah, iyo taageerada macaamiisha oo joogto ah.</a:t>
            </a:r>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968693" y="753308"/>
            <a:ext cx="4981694" cy="622697"/>
          </a:xfrm>
          <a:prstGeom prst="rect">
            <a:avLst/>
          </a:prstGeom>
          <a:noFill/>
          <a:ln/>
        </p:spPr>
        <p:txBody>
          <a:bodyPr wrap="none" lIns="0" tIns="0" rIns="0" bIns="0" rtlCol="0" anchor="t"/>
          <a:lstStyle/>
          <a:p>
            <a:pPr indent="0" marL="0">
              <a:lnSpc>
                <a:spcPts val="4900"/>
              </a:lnSpc>
              <a:buNone/>
            </a:pPr>
            <a:r>
              <a:rPr lang="en-US" sz="3900" dirty="0">
                <a:solidFill>
                  <a:srgbClr val="FFFFFF"/>
                </a:solidFill>
                <a:latin typeface="Nunito Semi Bold" pitchFamily="34" charset="0"/>
                <a:ea typeface="Nunito Semi Bold" pitchFamily="34" charset="-122"/>
                <a:cs typeface="Nunito Semi Bold" pitchFamily="34" charset="-120"/>
              </a:rPr>
              <a:t>Gunaanad</a:t>
            </a:r>
            <a:endParaRPr lang="en-US" sz="3900" dirty="0"/>
          </a:p>
        </p:txBody>
      </p:sp>
      <p:sp>
        <p:nvSpPr>
          <p:cNvPr id="3" name="Text 1"/>
          <p:cNvSpPr/>
          <p:nvPr/>
        </p:nvSpPr>
        <p:spPr>
          <a:xfrm>
            <a:off x="968693" y="1799392"/>
            <a:ext cx="12692896" cy="1015841"/>
          </a:xfrm>
          <a:prstGeom prst="rect">
            <a:avLst/>
          </a:prstGeom>
          <a:noFill/>
          <a:ln/>
        </p:spPr>
        <p:txBody>
          <a:bodyPr wrap="square" lIns="0" tIns="0" rIns="0" bIns="0" rtlCol="0" anchor="t"/>
          <a:lstStyle/>
          <a:p>
            <a:pPr indent="0" marL="0">
              <a:lnSpc>
                <a:spcPts val="2650"/>
              </a:lnSpc>
              <a:buNone/>
            </a:pPr>
            <a:r>
              <a:rPr lang="en-US" sz="1650" dirty="0">
                <a:solidFill>
                  <a:srgbClr val="FFFFFF"/>
                </a:solidFill>
                <a:latin typeface="PT Sans" pitchFamily="34" charset="0"/>
                <a:ea typeface="PT Sans" pitchFamily="34" charset="-122"/>
                <a:cs typeface="PT Sans" pitchFamily="34" charset="-120"/>
              </a:rPr>
              <a:t>Market Hub waxay soo bandhigaysaa suuq online ah oo casri ah oo isku xiraya macaamiisha Soomaaliyeed iyo ganacsatada gudaha. Iyadoo la adeegsanayo tiknoolajiyad casri ah, istaraatiijiyado suuqgeyn oo xoog leh, iyo diiradda la saarayo adeegga macaamiisha, waxaan rajeyneynaa inaan noqonno hogaamiyaha ganacsiga e-commerce ee Soomaaliya.</a:t>
            </a:r>
            <a:endParaRPr lang="en-US" sz="1650" dirty="0"/>
          </a:p>
        </p:txBody>
      </p:sp>
      <p:sp>
        <p:nvSpPr>
          <p:cNvPr id="4" name="Text 2"/>
          <p:cNvSpPr/>
          <p:nvPr/>
        </p:nvSpPr>
        <p:spPr>
          <a:xfrm>
            <a:off x="968693" y="3053358"/>
            <a:ext cx="12692896" cy="1354455"/>
          </a:xfrm>
          <a:prstGeom prst="rect">
            <a:avLst/>
          </a:prstGeom>
          <a:noFill/>
          <a:ln/>
        </p:spPr>
        <p:txBody>
          <a:bodyPr wrap="square" lIns="0" tIns="0" rIns="0" bIns="0" rtlCol="0" anchor="t"/>
          <a:lstStyle/>
          <a:p>
            <a:pPr indent="0" marL="0">
              <a:lnSpc>
                <a:spcPts val="2650"/>
              </a:lnSpc>
              <a:buNone/>
            </a:pPr>
            <a:r>
              <a:rPr lang="en-US" sz="1650" dirty="0">
                <a:solidFill>
                  <a:srgbClr val="FFFFFF"/>
                </a:solidFill>
                <a:latin typeface="PT Sans" pitchFamily="34" charset="0"/>
                <a:ea typeface="PT Sans" pitchFamily="34" charset="-122"/>
                <a:cs typeface="PT Sans" pitchFamily="34" charset="-120"/>
              </a:rPr>
              <a:t>Aragtideena dheer waa in la gaaro koboc joogto ah iyo guul muddo-dheer ah, iyadoo la kordhiyo tirada macaamiisha cusub iyo in la dhiso sumcad wanaagsan oo suuqyada Soomaaliya laga garanayo. Iyadoo la raacayo mabaadi'deena hagaya ee daacadnimada, hufnaanta, iyo tayada adeegga macaamiisha, waxaan rajeyneynaa inaan abuurno waayo-aragnimo iibsi oo aan horay loo arag oo loogu talagalay macaamiisheena Soomaaliyeed.</a:t>
            </a:r>
            <a:endParaRPr lang="en-US" sz="1650" dirty="0"/>
          </a:p>
        </p:txBody>
      </p:sp>
      <p:pic>
        <p:nvPicPr>
          <p:cNvPr id="5" name="Image 0" descr="preencoded.png">    </p:cNvPr>
          <p:cNvPicPr>
            <a:picLocks noChangeAspect="1"/>
          </p:cNvPicPr>
          <p:nvPr/>
        </p:nvPicPr>
        <p:blipFill>
          <a:blip r:embed="rId1"/>
          <a:stretch>
            <a:fillRect/>
          </a:stretch>
        </p:blipFill>
        <p:spPr>
          <a:xfrm>
            <a:off x="968693" y="4645938"/>
            <a:ext cx="3173135" cy="846892"/>
          </a:xfrm>
          <a:prstGeom prst="rect">
            <a:avLst/>
          </a:prstGeom>
        </p:spPr>
      </p:pic>
      <p:sp>
        <p:nvSpPr>
          <p:cNvPr id="6" name="Text 3"/>
          <p:cNvSpPr/>
          <p:nvPr/>
        </p:nvSpPr>
        <p:spPr>
          <a:xfrm>
            <a:off x="1180386" y="5810369"/>
            <a:ext cx="2490787" cy="311348"/>
          </a:xfrm>
          <a:prstGeom prst="rect">
            <a:avLst/>
          </a:prstGeom>
          <a:noFill/>
          <a:ln/>
        </p:spPr>
        <p:txBody>
          <a:bodyPr wrap="none" lIns="0" tIns="0" rIns="0" bIns="0" rtlCol="0" anchor="t"/>
          <a:lstStyle/>
          <a:p>
            <a:pPr algn="l" indent="0" marL="0">
              <a:lnSpc>
                <a:spcPts val="2450"/>
              </a:lnSpc>
              <a:buNone/>
            </a:pPr>
            <a:r>
              <a:rPr lang="en-US" sz="1950" dirty="0">
                <a:solidFill>
                  <a:srgbClr val="FFFFFF"/>
                </a:solidFill>
                <a:latin typeface="Nunito Semi Bold" pitchFamily="34" charset="0"/>
                <a:ea typeface="Nunito Semi Bold" pitchFamily="34" charset="-122"/>
                <a:cs typeface="Nunito Semi Bold" pitchFamily="34" charset="-120"/>
              </a:rPr>
              <a:t>Bilow</a:t>
            </a:r>
            <a:endParaRPr lang="en-US" sz="1950" dirty="0"/>
          </a:p>
        </p:txBody>
      </p:sp>
      <p:sp>
        <p:nvSpPr>
          <p:cNvPr id="7" name="Text 4"/>
          <p:cNvSpPr/>
          <p:nvPr/>
        </p:nvSpPr>
        <p:spPr>
          <a:xfrm>
            <a:off x="1180386" y="6248638"/>
            <a:ext cx="2749748" cy="1015841"/>
          </a:xfrm>
          <a:prstGeom prst="rect">
            <a:avLst/>
          </a:prstGeom>
          <a:noFill/>
          <a:ln/>
        </p:spPr>
        <p:txBody>
          <a:bodyPr wrap="square" lIns="0" tIns="0" rIns="0" bIns="0" rtlCol="0" anchor="t"/>
          <a:lstStyle/>
          <a:p>
            <a:pPr algn="l" indent="0" marL="0">
              <a:lnSpc>
                <a:spcPts val="2650"/>
              </a:lnSpc>
              <a:buNone/>
            </a:pPr>
            <a:r>
              <a:rPr lang="en-US" sz="1650" dirty="0">
                <a:solidFill>
                  <a:srgbClr val="FFFFFF"/>
                </a:solidFill>
                <a:latin typeface="PT Sans" pitchFamily="34" charset="0"/>
                <a:ea typeface="PT Sans" pitchFamily="34" charset="-122"/>
                <a:cs typeface="PT Sans" pitchFamily="34" charset="-120"/>
              </a:rPr>
              <a:t>Abuurista suuq online ah oo casri ah oo isku xira macaamiisha iyo ganacsatada.</a:t>
            </a:r>
            <a:endParaRPr lang="en-US" sz="1650" dirty="0"/>
          </a:p>
        </p:txBody>
      </p:sp>
      <p:pic>
        <p:nvPicPr>
          <p:cNvPr id="8" name="Image 1" descr="preencoded.png">    </p:cNvPr>
          <p:cNvPicPr>
            <a:picLocks noChangeAspect="1"/>
          </p:cNvPicPr>
          <p:nvPr/>
        </p:nvPicPr>
        <p:blipFill>
          <a:blip r:embed="rId2"/>
          <a:stretch>
            <a:fillRect/>
          </a:stretch>
        </p:blipFill>
        <p:spPr>
          <a:xfrm>
            <a:off x="4141827" y="4645938"/>
            <a:ext cx="3173254" cy="846892"/>
          </a:xfrm>
          <a:prstGeom prst="rect">
            <a:avLst/>
          </a:prstGeom>
        </p:spPr>
      </p:pic>
      <p:sp>
        <p:nvSpPr>
          <p:cNvPr id="9" name="Text 5"/>
          <p:cNvSpPr/>
          <p:nvPr/>
        </p:nvSpPr>
        <p:spPr>
          <a:xfrm>
            <a:off x="4353520" y="5810369"/>
            <a:ext cx="2490787" cy="311348"/>
          </a:xfrm>
          <a:prstGeom prst="rect">
            <a:avLst/>
          </a:prstGeom>
          <a:noFill/>
          <a:ln/>
        </p:spPr>
        <p:txBody>
          <a:bodyPr wrap="none" lIns="0" tIns="0" rIns="0" bIns="0" rtlCol="0" anchor="t"/>
          <a:lstStyle/>
          <a:p>
            <a:pPr algn="l" indent="0" marL="0">
              <a:lnSpc>
                <a:spcPts val="2450"/>
              </a:lnSpc>
              <a:buNone/>
            </a:pPr>
            <a:r>
              <a:rPr lang="en-US" sz="1950" dirty="0">
                <a:solidFill>
                  <a:srgbClr val="FFFFFF"/>
                </a:solidFill>
                <a:latin typeface="Nunito Semi Bold" pitchFamily="34" charset="0"/>
                <a:ea typeface="Nunito Semi Bold" pitchFamily="34" charset="-122"/>
                <a:cs typeface="Nunito Semi Bold" pitchFamily="34" charset="-120"/>
              </a:rPr>
              <a:t>Koritaan</a:t>
            </a:r>
            <a:endParaRPr lang="en-US" sz="1950" dirty="0"/>
          </a:p>
        </p:txBody>
      </p:sp>
      <p:sp>
        <p:nvSpPr>
          <p:cNvPr id="10" name="Text 6"/>
          <p:cNvSpPr/>
          <p:nvPr/>
        </p:nvSpPr>
        <p:spPr>
          <a:xfrm>
            <a:off x="4353520" y="6248638"/>
            <a:ext cx="2749868" cy="1015841"/>
          </a:xfrm>
          <a:prstGeom prst="rect">
            <a:avLst/>
          </a:prstGeom>
          <a:noFill/>
          <a:ln/>
        </p:spPr>
        <p:txBody>
          <a:bodyPr wrap="square" lIns="0" tIns="0" rIns="0" bIns="0" rtlCol="0" anchor="t"/>
          <a:lstStyle/>
          <a:p>
            <a:pPr algn="l" indent="0" marL="0">
              <a:lnSpc>
                <a:spcPts val="2650"/>
              </a:lnSpc>
              <a:buNone/>
            </a:pPr>
            <a:r>
              <a:rPr lang="en-US" sz="1650" dirty="0">
                <a:solidFill>
                  <a:srgbClr val="FFFFFF"/>
                </a:solidFill>
                <a:latin typeface="PT Sans" pitchFamily="34" charset="0"/>
                <a:ea typeface="PT Sans" pitchFamily="34" charset="-122"/>
                <a:cs typeface="PT Sans" pitchFamily="34" charset="-120"/>
              </a:rPr>
              <a:t>Ballaarinta alaabta iyo suuqyada la gaarsiiyo si loo gaaro macaamiil badan.</a:t>
            </a:r>
            <a:endParaRPr lang="en-US" sz="1650" dirty="0"/>
          </a:p>
        </p:txBody>
      </p:sp>
      <p:pic>
        <p:nvPicPr>
          <p:cNvPr id="11" name="Image 2" descr="preencoded.png">    </p:cNvPr>
          <p:cNvPicPr>
            <a:picLocks noChangeAspect="1"/>
          </p:cNvPicPr>
          <p:nvPr/>
        </p:nvPicPr>
        <p:blipFill>
          <a:blip r:embed="rId3"/>
          <a:stretch>
            <a:fillRect/>
          </a:stretch>
        </p:blipFill>
        <p:spPr>
          <a:xfrm>
            <a:off x="7315081" y="4645938"/>
            <a:ext cx="3173254" cy="846892"/>
          </a:xfrm>
          <a:prstGeom prst="rect">
            <a:avLst/>
          </a:prstGeom>
        </p:spPr>
      </p:pic>
      <p:sp>
        <p:nvSpPr>
          <p:cNvPr id="12" name="Text 7"/>
          <p:cNvSpPr/>
          <p:nvPr/>
        </p:nvSpPr>
        <p:spPr>
          <a:xfrm>
            <a:off x="7526774" y="5810369"/>
            <a:ext cx="2490787" cy="311348"/>
          </a:xfrm>
          <a:prstGeom prst="rect">
            <a:avLst/>
          </a:prstGeom>
          <a:noFill/>
          <a:ln/>
        </p:spPr>
        <p:txBody>
          <a:bodyPr wrap="none" lIns="0" tIns="0" rIns="0" bIns="0" rtlCol="0" anchor="t"/>
          <a:lstStyle/>
          <a:p>
            <a:pPr algn="l" indent="0" marL="0">
              <a:lnSpc>
                <a:spcPts val="2450"/>
              </a:lnSpc>
              <a:buNone/>
            </a:pPr>
            <a:r>
              <a:rPr lang="en-US" sz="1950" dirty="0">
                <a:solidFill>
                  <a:srgbClr val="FFFFFF"/>
                </a:solidFill>
                <a:latin typeface="Nunito Semi Bold" pitchFamily="34" charset="0"/>
                <a:ea typeface="Nunito Semi Bold" pitchFamily="34" charset="-122"/>
                <a:cs typeface="Nunito Semi Bold" pitchFamily="34" charset="-120"/>
              </a:rPr>
              <a:t>Horumar</a:t>
            </a:r>
            <a:endParaRPr lang="en-US" sz="1950" dirty="0"/>
          </a:p>
        </p:txBody>
      </p:sp>
      <p:sp>
        <p:nvSpPr>
          <p:cNvPr id="13" name="Text 8"/>
          <p:cNvSpPr/>
          <p:nvPr/>
        </p:nvSpPr>
        <p:spPr>
          <a:xfrm>
            <a:off x="7526774" y="6248638"/>
            <a:ext cx="2749868" cy="1015841"/>
          </a:xfrm>
          <a:prstGeom prst="rect">
            <a:avLst/>
          </a:prstGeom>
          <a:noFill/>
          <a:ln/>
        </p:spPr>
        <p:txBody>
          <a:bodyPr wrap="square" lIns="0" tIns="0" rIns="0" bIns="0" rtlCol="0" anchor="t"/>
          <a:lstStyle/>
          <a:p>
            <a:pPr algn="l" indent="0" marL="0">
              <a:lnSpc>
                <a:spcPts val="2650"/>
              </a:lnSpc>
              <a:buNone/>
            </a:pPr>
            <a:r>
              <a:rPr lang="en-US" sz="1650" dirty="0">
                <a:solidFill>
                  <a:srgbClr val="FFFFFF"/>
                </a:solidFill>
                <a:latin typeface="PT Sans" pitchFamily="34" charset="0"/>
                <a:ea typeface="PT Sans" pitchFamily="34" charset="-122"/>
                <a:cs typeface="PT Sans" pitchFamily="34" charset="-120"/>
              </a:rPr>
              <a:t>Noqoshada hogaamiyaha ganacsiga e-commerce ee Soomaaliya.</a:t>
            </a:r>
            <a:endParaRPr lang="en-US" sz="1650" dirty="0"/>
          </a:p>
        </p:txBody>
      </p:sp>
      <p:pic>
        <p:nvPicPr>
          <p:cNvPr id="14" name="Image 3" descr="preencoded.png">    </p:cNvPr>
          <p:cNvPicPr>
            <a:picLocks noChangeAspect="1"/>
          </p:cNvPicPr>
          <p:nvPr/>
        </p:nvPicPr>
        <p:blipFill>
          <a:blip r:embed="rId4"/>
          <a:stretch>
            <a:fillRect/>
          </a:stretch>
        </p:blipFill>
        <p:spPr>
          <a:xfrm>
            <a:off x="10488335" y="4645938"/>
            <a:ext cx="3173254" cy="846892"/>
          </a:xfrm>
          <a:prstGeom prst="rect">
            <a:avLst/>
          </a:prstGeom>
        </p:spPr>
      </p:pic>
      <p:sp>
        <p:nvSpPr>
          <p:cNvPr id="15" name="Text 9"/>
          <p:cNvSpPr/>
          <p:nvPr/>
        </p:nvSpPr>
        <p:spPr>
          <a:xfrm>
            <a:off x="10700028" y="5810369"/>
            <a:ext cx="2490787" cy="311348"/>
          </a:xfrm>
          <a:prstGeom prst="rect">
            <a:avLst/>
          </a:prstGeom>
          <a:noFill/>
          <a:ln/>
        </p:spPr>
        <p:txBody>
          <a:bodyPr wrap="none" lIns="0" tIns="0" rIns="0" bIns="0" rtlCol="0" anchor="t"/>
          <a:lstStyle/>
          <a:p>
            <a:pPr algn="l" indent="0" marL="0">
              <a:lnSpc>
                <a:spcPts val="2450"/>
              </a:lnSpc>
              <a:buNone/>
            </a:pPr>
            <a:r>
              <a:rPr lang="en-US" sz="1950" dirty="0">
                <a:solidFill>
                  <a:srgbClr val="FFFFFF"/>
                </a:solidFill>
                <a:latin typeface="Nunito Semi Bold" pitchFamily="34" charset="0"/>
                <a:ea typeface="Nunito Semi Bold" pitchFamily="34" charset="-122"/>
                <a:cs typeface="Nunito Semi Bold" pitchFamily="34" charset="-120"/>
              </a:rPr>
              <a:t>Guul</a:t>
            </a:r>
            <a:endParaRPr lang="en-US" sz="1950" dirty="0"/>
          </a:p>
        </p:txBody>
      </p:sp>
      <p:sp>
        <p:nvSpPr>
          <p:cNvPr id="16" name="Text 10"/>
          <p:cNvSpPr/>
          <p:nvPr/>
        </p:nvSpPr>
        <p:spPr>
          <a:xfrm>
            <a:off x="10700028" y="6248638"/>
            <a:ext cx="2749868" cy="1015841"/>
          </a:xfrm>
          <a:prstGeom prst="rect">
            <a:avLst/>
          </a:prstGeom>
          <a:noFill/>
          <a:ln/>
        </p:spPr>
        <p:txBody>
          <a:bodyPr wrap="square" lIns="0" tIns="0" rIns="0" bIns="0" rtlCol="0" anchor="t"/>
          <a:lstStyle/>
          <a:p>
            <a:pPr algn="l" indent="0" marL="0">
              <a:lnSpc>
                <a:spcPts val="2650"/>
              </a:lnSpc>
              <a:buNone/>
            </a:pPr>
            <a:r>
              <a:rPr lang="en-US" sz="1650" dirty="0">
                <a:solidFill>
                  <a:srgbClr val="FFFFFF"/>
                </a:solidFill>
                <a:latin typeface="PT Sans" pitchFamily="34" charset="0"/>
                <a:ea typeface="PT Sans" pitchFamily="34" charset="-122"/>
                <a:cs typeface="PT Sans" pitchFamily="34" charset="-120"/>
              </a:rPr>
              <a:t>Gaarista koboc joogto ah iyo abuurista sumcad wanaagsan oo suuqyada laga garanayo.</a:t>
            </a:r>
            <a:endParaRPr lang="en-US" sz="16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968693" y="653415"/>
            <a:ext cx="5586651" cy="698302"/>
          </a:xfrm>
          <a:prstGeom prst="rect">
            <a:avLst/>
          </a:prstGeom>
          <a:noFill/>
          <a:ln/>
        </p:spPr>
        <p:txBody>
          <a:bodyPr wrap="none" lIns="0" tIns="0" rIns="0" bIns="0" rtlCol="0" anchor="t"/>
          <a:lstStyle/>
          <a:p>
            <a:pPr indent="0" marL="0">
              <a:lnSpc>
                <a:spcPts val="5450"/>
              </a:lnSpc>
              <a:buNone/>
            </a:pPr>
            <a:r>
              <a:rPr lang="en-US" sz="4350" dirty="0">
                <a:solidFill>
                  <a:srgbClr val="FFFFFF"/>
                </a:solidFill>
                <a:latin typeface="Nunito Semi Bold" pitchFamily="34" charset="0"/>
                <a:ea typeface="Nunito Semi Bold" pitchFamily="34" charset="-122"/>
                <a:cs typeface="Nunito Semi Bold" pitchFamily="34" charset="-120"/>
              </a:rPr>
              <a:t>Falanqaynta Suuqa</a:t>
            </a:r>
            <a:endParaRPr lang="en-US" sz="4350" dirty="0"/>
          </a:p>
        </p:txBody>
      </p:sp>
      <p:sp>
        <p:nvSpPr>
          <p:cNvPr id="3" name="Text 1"/>
          <p:cNvSpPr/>
          <p:nvPr/>
        </p:nvSpPr>
        <p:spPr>
          <a:xfrm>
            <a:off x="968693" y="1826538"/>
            <a:ext cx="12692896" cy="1139428"/>
          </a:xfrm>
          <a:prstGeom prst="rect">
            <a:avLst/>
          </a:prstGeom>
          <a:noFill/>
          <a:ln/>
        </p:spPr>
        <p:txBody>
          <a:bodyPr wrap="square" lIns="0" tIns="0" rIns="0" bIns="0" rtlCol="0" anchor="t"/>
          <a:lstStyle/>
          <a:p>
            <a:pPr indent="0" marL="0">
              <a:lnSpc>
                <a:spcPts val="2950"/>
              </a:lnSpc>
              <a:buNone/>
            </a:pPr>
            <a:r>
              <a:rPr lang="en-US" sz="1850" dirty="0">
                <a:solidFill>
                  <a:srgbClr val="FFFFFF"/>
                </a:solidFill>
                <a:latin typeface="PT Sans" pitchFamily="34" charset="0"/>
                <a:ea typeface="PT Sans" pitchFamily="34" charset="-122"/>
                <a:cs typeface="PT Sans" pitchFamily="34" charset="-120"/>
              </a:rPr>
              <a:t>Suuqa e-commerce ee Soomaaliya ayaa si joogto ah u kobcaya, taasoo ay horseed u yihiin adeegyada internet-ka iyo isticmaalka smartphone-ka oo sii kordhaya. Waxaan bartilmaameedsanaynaa macaamiisha da'da u dhaxaysa 18-45 ee leh awooda wax iibsiga online-ka, gaar ahaan kuwa raadinaya badeecooyin casri ah.</a:t>
            </a:r>
            <a:endParaRPr lang="en-US" sz="1850" dirty="0"/>
          </a:p>
        </p:txBody>
      </p:sp>
      <p:sp>
        <p:nvSpPr>
          <p:cNvPr id="4" name="Text 2"/>
          <p:cNvSpPr/>
          <p:nvPr/>
        </p:nvSpPr>
        <p:spPr>
          <a:xfrm>
            <a:off x="968693" y="3233023"/>
            <a:ext cx="12692896" cy="1139428"/>
          </a:xfrm>
          <a:prstGeom prst="rect">
            <a:avLst/>
          </a:prstGeom>
          <a:noFill/>
          <a:ln/>
        </p:spPr>
        <p:txBody>
          <a:bodyPr wrap="square" lIns="0" tIns="0" rIns="0" bIns="0" rtlCol="0" anchor="t"/>
          <a:lstStyle/>
          <a:p>
            <a:pPr indent="0" marL="0">
              <a:lnSpc>
                <a:spcPts val="2950"/>
              </a:lnSpc>
              <a:buNone/>
            </a:pPr>
            <a:r>
              <a:rPr lang="en-US" sz="1850" dirty="0">
                <a:solidFill>
                  <a:srgbClr val="FFFFFF"/>
                </a:solidFill>
                <a:latin typeface="PT Sans" pitchFamily="34" charset="0"/>
                <a:ea typeface="PT Sans" pitchFamily="34" charset="-122"/>
                <a:cs typeface="PT Sans" pitchFamily="34" charset="-120"/>
              </a:rPr>
              <a:t>Tartamayaasheena waxaa ka mid ah Jumia iyo suuqyada gudaha sida SomaliMall. Faa'iidooyinkeena waa adeegyo ka wanaagsan iyo gaarsiin degdeg ah. Waxaa jirta fursad weyn oo loogu talagalay ganacsiga e-commerce ee si fudud u daboolaya baahiyaha macaamiisha Soomaaliyeed oo aan hore u heli jirin adeegyo tayo leh.</a:t>
            </a:r>
            <a:endParaRPr lang="en-US" sz="1850" dirty="0"/>
          </a:p>
        </p:txBody>
      </p:sp>
      <p:sp>
        <p:nvSpPr>
          <p:cNvPr id="5" name="Text 3"/>
          <p:cNvSpPr/>
          <p:nvPr/>
        </p:nvSpPr>
        <p:spPr>
          <a:xfrm>
            <a:off x="968693" y="4876919"/>
            <a:ext cx="2793325" cy="349091"/>
          </a:xfrm>
          <a:prstGeom prst="rect">
            <a:avLst/>
          </a:prstGeom>
          <a:noFill/>
          <a:ln/>
        </p:spPr>
        <p:txBody>
          <a:bodyPr wrap="none" lIns="0" tIns="0" rIns="0" bIns="0" rtlCol="0" anchor="t"/>
          <a:lstStyle/>
          <a:p>
            <a:pPr indent="0" marL="0">
              <a:lnSpc>
                <a:spcPts val="2700"/>
              </a:lnSpc>
              <a:buNone/>
            </a:pPr>
            <a:r>
              <a:rPr lang="en-US" sz="2150" dirty="0">
                <a:solidFill>
                  <a:srgbClr val="FFFFFF"/>
                </a:solidFill>
                <a:latin typeface="Nunito Semi Bold" pitchFamily="34" charset="0"/>
                <a:ea typeface="Nunito Semi Bold" pitchFamily="34" charset="-122"/>
                <a:cs typeface="Nunito Semi Bold" pitchFamily="34" charset="-120"/>
              </a:rPr>
              <a:t>Koboca Suuqa</a:t>
            </a:r>
            <a:endParaRPr lang="en-US" sz="2150" dirty="0"/>
          </a:p>
        </p:txBody>
      </p:sp>
      <p:sp>
        <p:nvSpPr>
          <p:cNvPr id="6" name="Text 4"/>
          <p:cNvSpPr/>
          <p:nvPr/>
        </p:nvSpPr>
        <p:spPr>
          <a:xfrm>
            <a:off x="968693" y="5463421"/>
            <a:ext cx="3844409" cy="1519238"/>
          </a:xfrm>
          <a:prstGeom prst="rect">
            <a:avLst/>
          </a:prstGeom>
          <a:noFill/>
          <a:ln/>
        </p:spPr>
        <p:txBody>
          <a:bodyPr wrap="square" lIns="0" tIns="0" rIns="0" bIns="0" rtlCol="0" anchor="t"/>
          <a:lstStyle/>
          <a:p>
            <a:pPr indent="0" marL="0">
              <a:lnSpc>
                <a:spcPts val="2950"/>
              </a:lnSpc>
              <a:buNone/>
            </a:pPr>
            <a:r>
              <a:rPr lang="en-US" sz="1850" dirty="0">
                <a:solidFill>
                  <a:srgbClr val="FFFFFF"/>
                </a:solidFill>
                <a:latin typeface="PT Sans" pitchFamily="34" charset="0"/>
                <a:ea typeface="PT Sans" pitchFamily="34" charset="-122"/>
                <a:cs typeface="PT Sans" pitchFamily="34" charset="-120"/>
              </a:rPr>
              <a:t>Isticmaalka internet-ka iyo smartphone-ka oo sii kordhaya ayaa horseed u ah koboca suuqa e-commerce ee Soomaaliya.</a:t>
            </a:r>
            <a:endParaRPr lang="en-US" sz="1850" dirty="0"/>
          </a:p>
        </p:txBody>
      </p:sp>
      <p:sp>
        <p:nvSpPr>
          <p:cNvPr id="7" name="Text 5"/>
          <p:cNvSpPr/>
          <p:nvPr/>
        </p:nvSpPr>
        <p:spPr>
          <a:xfrm>
            <a:off x="5399842" y="4876919"/>
            <a:ext cx="3130748" cy="349091"/>
          </a:xfrm>
          <a:prstGeom prst="rect">
            <a:avLst/>
          </a:prstGeom>
          <a:noFill/>
          <a:ln/>
        </p:spPr>
        <p:txBody>
          <a:bodyPr wrap="none" lIns="0" tIns="0" rIns="0" bIns="0" rtlCol="0" anchor="t"/>
          <a:lstStyle/>
          <a:p>
            <a:pPr indent="0" marL="0">
              <a:lnSpc>
                <a:spcPts val="2700"/>
              </a:lnSpc>
              <a:buNone/>
            </a:pPr>
            <a:r>
              <a:rPr lang="en-US" sz="2150" dirty="0">
                <a:solidFill>
                  <a:srgbClr val="FFFFFF"/>
                </a:solidFill>
                <a:latin typeface="Nunito Semi Bold" pitchFamily="34" charset="0"/>
                <a:ea typeface="Nunito Semi Bold" pitchFamily="34" charset="-122"/>
                <a:cs typeface="Nunito Semi Bold" pitchFamily="34" charset="-120"/>
              </a:rPr>
              <a:t>Suuqa Bartilmaameedka</a:t>
            </a:r>
            <a:endParaRPr lang="en-US" sz="2150" dirty="0"/>
          </a:p>
        </p:txBody>
      </p:sp>
      <p:sp>
        <p:nvSpPr>
          <p:cNvPr id="8" name="Text 6"/>
          <p:cNvSpPr/>
          <p:nvPr/>
        </p:nvSpPr>
        <p:spPr>
          <a:xfrm>
            <a:off x="5399842" y="5463421"/>
            <a:ext cx="3844409" cy="1519238"/>
          </a:xfrm>
          <a:prstGeom prst="rect">
            <a:avLst/>
          </a:prstGeom>
          <a:noFill/>
          <a:ln/>
        </p:spPr>
        <p:txBody>
          <a:bodyPr wrap="square" lIns="0" tIns="0" rIns="0" bIns="0" rtlCol="0" anchor="t"/>
          <a:lstStyle/>
          <a:p>
            <a:pPr indent="0" marL="0">
              <a:lnSpc>
                <a:spcPts val="2950"/>
              </a:lnSpc>
              <a:buNone/>
            </a:pPr>
            <a:r>
              <a:rPr lang="en-US" sz="1850" dirty="0">
                <a:solidFill>
                  <a:srgbClr val="FFFFFF"/>
                </a:solidFill>
                <a:latin typeface="PT Sans" pitchFamily="34" charset="0"/>
                <a:ea typeface="PT Sans" pitchFamily="34" charset="-122"/>
                <a:cs typeface="PT Sans" pitchFamily="34" charset="-120"/>
              </a:rPr>
              <a:t>Macaamiisha da'da u dhaxaysa 18-45 ee leh awooda wax iibsiga online-ka, gaar ahaan kuwa raadinaya badeecooyin casri ah.</a:t>
            </a:r>
            <a:endParaRPr lang="en-US" sz="1850" dirty="0"/>
          </a:p>
        </p:txBody>
      </p:sp>
      <p:sp>
        <p:nvSpPr>
          <p:cNvPr id="9" name="Text 7"/>
          <p:cNvSpPr/>
          <p:nvPr/>
        </p:nvSpPr>
        <p:spPr>
          <a:xfrm>
            <a:off x="9830991" y="4876919"/>
            <a:ext cx="2793325" cy="349091"/>
          </a:xfrm>
          <a:prstGeom prst="rect">
            <a:avLst/>
          </a:prstGeom>
          <a:noFill/>
          <a:ln/>
        </p:spPr>
        <p:txBody>
          <a:bodyPr wrap="none" lIns="0" tIns="0" rIns="0" bIns="0" rtlCol="0" anchor="t"/>
          <a:lstStyle/>
          <a:p>
            <a:pPr indent="0" marL="0">
              <a:lnSpc>
                <a:spcPts val="2700"/>
              </a:lnSpc>
              <a:buNone/>
            </a:pPr>
            <a:r>
              <a:rPr lang="en-US" sz="2150" dirty="0">
                <a:solidFill>
                  <a:srgbClr val="FFFFFF"/>
                </a:solidFill>
                <a:latin typeface="Nunito Semi Bold" pitchFamily="34" charset="0"/>
                <a:ea typeface="Nunito Semi Bold" pitchFamily="34" charset="-122"/>
                <a:cs typeface="Nunito Semi Bold" pitchFamily="34" charset="-120"/>
              </a:rPr>
              <a:t>Fursadaha Suuqa</a:t>
            </a:r>
            <a:endParaRPr lang="en-US" sz="2150" dirty="0"/>
          </a:p>
        </p:txBody>
      </p:sp>
      <p:sp>
        <p:nvSpPr>
          <p:cNvPr id="10" name="Text 8"/>
          <p:cNvSpPr/>
          <p:nvPr/>
        </p:nvSpPr>
        <p:spPr>
          <a:xfrm>
            <a:off x="9830991" y="5463421"/>
            <a:ext cx="3844409" cy="1899047"/>
          </a:xfrm>
          <a:prstGeom prst="rect">
            <a:avLst/>
          </a:prstGeom>
          <a:noFill/>
          <a:ln/>
        </p:spPr>
        <p:txBody>
          <a:bodyPr wrap="square" lIns="0" tIns="0" rIns="0" bIns="0" rtlCol="0" anchor="t"/>
          <a:lstStyle/>
          <a:p>
            <a:pPr indent="0" marL="0">
              <a:lnSpc>
                <a:spcPts val="2950"/>
              </a:lnSpc>
              <a:buNone/>
            </a:pPr>
            <a:r>
              <a:rPr lang="en-US" sz="1850" dirty="0">
                <a:solidFill>
                  <a:srgbClr val="FFFFFF"/>
                </a:solidFill>
                <a:latin typeface="PT Sans" pitchFamily="34" charset="0"/>
                <a:ea typeface="PT Sans" pitchFamily="34" charset="-122"/>
                <a:cs typeface="PT Sans" pitchFamily="34" charset="-120"/>
              </a:rPr>
              <a:t>Jirta baahi weyn oo aan la daboolin oo loogu talagalay adeegyo e-commerce oo tayo leh oo si fudud u daboolaya baahiyaha macaamiisha Soomaaliyeed.</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968693" y="634841"/>
            <a:ext cx="5431869" cy="678894"/>
          </a:xfrm>
          <a:prstGeom prst="rect">
            <a:avLst/>
          </a:prstGeom>
          <a:noFill/>
          <a:ln/>
        </p:spPr>
        <p:txBody>
          <a:bodyPr wrap="none" lIns="0" tIns="0" rIns="0" bIns="0" rtlCol="0" anchor="t"/>
          <a:lstStyle/>
          <a:p>
            <a:pPr indent="0" marL="0">
              <a:lnSpc>
                <a:spcPts val="5300"/>
              </a:lnSpc>
              <a:buNone/>
            </a:pPr>
            <a:r>
              <a:rPr lang="en-US" sz="4250" dirty="0">
                <a:solidFill>
                  <a:srgbClr val="FFFFFF"/>
                </a:solidFill>
                <a:latin typeface="Nunito Semi Bold" pitchFamily="34" charset="0"/>
                <a:ea typeface="Nunito Semi Bold" pitchFamily="34" charset="-122"/>
                <a:cs typeface="Nunito Semi Bold" pitchFamily="34" charset="-120"/>
              </a:rPr>
              <a:t>Qaabka Ganacsiga</a:t>
            </a:r>
            <a:endParaRPr lang="en-US" sz="4250" dirty="0"/>
          </a:p>
        </p:txBody>
      </p:sp>
      <p:sp>
        <p:nvSpPr>
          <p:cNvPr id="3" name="Text 1"/>
          <p:cNvSpPr/>
          <p:nvPr/>
        </p:nvSpPr>
        <p:spPr>
          <a:xfrm>
            <a:off x="968693" y="1775341"/>
            <a:ext cx="12692896" cy="1107996"/>
          </a:xfrm>
          <a:prstGeom prst="rect">
            <a:avLst/>
          </a:prstGeom>
          <a:noFill/>
          <a:ln/>
        </p:spPr>
        <p:txBody>
          <a:bodyPr wrap="square" lIns="0" tIns="0" rIns="0" bIns="0" rtlCol="0" anchor="t"/>
          <a:lstStyle/>
          <a:p>
            <a:pPr indent="0" marL="0">
              <a:lnSpc>
                <a:spcPts val="2900"/>
              </a:lnSpc>
              <a:buNone/>
            </a:pPr>
            <a:r>
              <a:rPr lang="en-US" sz="1800" dirty="0">
                <a:solidFill>
                  <a:srgbClr val="FFFFFF"/>
                </a:solidFill>
                <a:latin typeface="PT Sans" pitchFamily="34" charset="0"/>
                <a:ea typeface="PT Sans" pitchFamily="34" charset="-122"/>
                <a:cs typeface="PT Sans" pitchFamily="34" charset="-120"/>
              </a:rPr>
              <a:t>Market Hub waxay dooratay qaab isku dhafan (Omnichannel) oo isku xiraya websaytka, baraha bulshada, iyo app-ka moobilka. Qaabkan ayaa noo suurtagelinaya inaan gaarno macaamiil kala duwan oo isticmaalaya kanaallo kala duwan, sidaa darteed waxaan kordhin karnaa iibka iyo isku xirnaanta macaamiisha.</a:t>
            </a:r>
            <a:endParaRPr lang="en-US" sz="1800" dirty="0"/>
          </a:p>
        </p:txBody>
      </p:sp>
      <p:sp>
        <p:nvSpPr>
          <p:cNvPr id="4" name="Text 2"/>
          <p:cNvSpPr/>
          <p:nvPr/>
        </p:nvSpPr>
        <p:spPr>
          <a:xfrm>
            <a:off x="968693" y="3143012"/>
            <a:ext cx="12692896" cy="1107996"/>
          </a:xfrm>
          <a:prstGeom prst="rect">
            <a:avLst/>
          </a:prstGeom>
          <a:noFill/>
          <a:ln/>
        </p:spPr>
        <p:txBody>
          <a:bodyPr wrap="square" lIns="0" tIns="0" rIns="0" bIns="0" rtlCol="0" anchor="t"/>
          <a:lstStyle/>
          <a:p>
            <a:pPr indent="0" marL="0">
              <a:lnSpc>
                <a:spcPts val="2900"/>
              </a:lnSpc>
              <a:buNone/>
            </a:pPr>
            <a:r>
              <a:rPr lang="en-US" sz="1800" dirty="0">
                <a:solidFill>
                  <a:srgbClr val="FFFFFF"/>
                </a:solidFill>
                <a:latin typeface="PT Sans" pitchFamily="34" charset="0"/>
                <a:ea typeface="PT Sans" pitchFamily="34" charset="-122"/>
                <a:cs typeface="PT Sans" pitchFamily="34" charset="-120"/>
              </a:rPr>
              <a:t>Qaabkan wuxuu noo oggolaanayaa inaan si hufan ugu adeegno macaamiisheena iyadoo la adeegsanayo habab kala duwan oo isku xiran. Tani waxay noo suurtagelinaysaa inaan bixinno waayo-aragnimo iibsi oo isku mid ah oo dhammaystiran, taasoo kordhisa qanacsanaanta macaamiisha iyo daacadnimadooda.</a:t>
            </a:r>
            <a:endParaRPr lang="en-US" sz="1800" dirty="0"/>
          </a:p>
        </p:txBody>
      </p:sp>
      <p:pic>
        <p:nvPicPr>
          <p:cNvPr id="5" name="Image 0" descr="preencoded.png">    </p:cNvPr>
          <p:cNvPicPr>
            <a:picLocks noChangeAspect="1"/>
          </p:cNvPicPr>
          <p:nvPr/>
        </p:nvPicPr>
        <p:blipFill>
          <a:blip r:embed="rId1"/>
          <a:stretch>
            <a:fillRect/>
          </a:stretch>
        </p:blipFill>
        <p:spPr>
          <a:xfrm>
            <a:off x="968693" y="4510683"/>
            <a:ext cx="4230886" cy="923330"/>
          </a:xfrm>
          <a:prstGeom prst="rect">
            <a:avLst/>
          </a:prstGeom>
        </p:spPr>
      </p:pic>
      <p:sp>
        <p:nvSpPr>
          <p:cNvPr id="6" name="Text 3"/>
          <p:cNvSpPr/>
          <p:nvPr/>
        </p:nvSpPr>
        <p:spPr>
          <a:xfrm>
            <a:off x="1199436" y="5780246"/>
            <a:ext cx="2715935" cy="339447"/>
          </a:xfrm>
          <a:prstGeom prst="rect">
            <a:avLst/>
          </a:prstGeom>
          <a:noFill/>
          <a:ln/>
        </p:spPr>
        <p:txBody>
          <a:bodyPr wrap="none" lIns="0" tIns="0" rIns="0" bIns="0" rtlCol="0" anchor="t"/>
          <a:lstStyle/>
          <a:p>
            <a:pPr algn="l" indent="0" marL="0">
              <a:lnSpc>
                <a:spcPts val="2650"/>
              </a:lnSpc>
              <a:buNone/>
            </a:pPr>
            <a:r>
              <a:rPr lang="en-US" sz="2100" dirty="0">
                <a:solidFill>
                  <a:srgbClr val="FFFFFF"/>
                </a:solidFill>
                <a:latin typeface="Nunito Semi Bold" pitchFamily="34" charset="0"/>
                <a:ea typeface="Nunito Semi Bold" pitchFamily="34" charset="-122"/>
                <a:cs typeface="Nunito Semi Bold" pitchFamily="34" charset="-120"/>
              </a:rPr>
              <a:t>Websaytka</a:t>
            </a:r>
            <a:endParaRPr lang="en-US" sz="2100" dirty="0"/>
          </a:p>
        </p:txBody>
      </p:sp>
      <p:sp>
        <p:nvSpPr>
          <p:cNvPr id="7" name="Text 4"/>
          <p:cNvSpPr/>
          <p:nvPr/>
        </p:nvSpPr>
        <p:spPr>
          <a:xfrm>
            <a:off x="1199436" y="6258163"/>
            <a:ext cx="3769400" cy="1107996"/>
          </a:xfrm>
          <a:prstGeom prst="rect">
            <a:avLst/>
          </a:prstGeom>
          <a:noFill/>
          <a:ln/>
        </p:spPr>
        <p:txBody>
          <a:bodyPr wrap="square" lIns="0" tIns="0" rIns="0" bIns="0" rtlCol="0" anchor="t"/>
          <a:lstStyle/>
          <a:p>
            <a:pPr algn="l" indent="0" marL="0">
              <a:lnSpc>
                <a:spcPts val="2900"/>
              </a:lnSpc>
              <a:buNone/>
            </a:pPr>
            <a:r>
              <a:rPr lang="en-US" sz="1800" dirty="0">
                <a:solidFill>
                  <a:srgbClr val="FFFFFF"/>
                </a:solidFill>
                <a:latin typeface="PT Sans" pitchFamily="34" charset="0"/>
                <a:ea typeface="PT Sans" pitchFamily="34" charset="-122"/>
                <a:cs typeface="PT Sans" pitchFamily="34" charset="-120"/>
              </a:rPr>
              <a:t>Bixinta waayo-aragnimo iibsi oo buuxda oo lagu heli karo kombuyuutarka.</a:t>
            </a:r>
            <a:endParaRPr lang="en-US" sz="1800" dirty="0"/>
          </a:p>
        </p:txBody>
      </p:sp>
      <p:pic>
        <p:nvPicPr>
          <p:cNvPr id="8" name="Image 1" descr="preencoded.png">    </p:cNvPr>
          <p:cNvPicPr>
            <a:picLocks noChangeAspect="1"/>
          </p:cNvPicPr>
          <p:nvPr/>
        </p:nvPicPr>
        <p:blipFill>
          <a:blip r:embed="rId2"/>
          <a:stretch>
            <a:fillRect/>
          </a:stretch>
        </p:blipFill>
        <p:spPr>
          <a:xfrm>
            <a:off x="5199578" y="4510683"/>
            <a:ext cx="4231005" cy="923330"/>
          </a:xfrm>
          <a:prstGeom prst="rect">
            <a:avLst/>
          </a:prstGeom>
        </p:spPr>
      </p:pic>
      <p:sp>
        <p:nvSpPr>
          <p:cNvPr id="9" name="Text 5"/>
          <p:cNvSpPr/>
          <p:nvPr/>
        </p:nvSpPr>
        <p:spPr>
          <a:xfrm>
            <a:off x="5430322" y="5780246"/>
            <a:ext cx="2715935" cy="339447"/>
          </a:xfrm>
          <a:prstGeom prst="rect">
            <a:avLst/>
          </a:prstGeom>
          <a:noFill/>
          <a:ln/>
        </p:spPr>
        <p:txBody>
          <a:bodyPr wrap="none" lIns="0" tIns="0" rIns="0" bIns="0" rtlCol="0" anchor="t"/>
          <a:lstStyle/>
          <a:p>
            <a:pPr algn="l" indent="0" marL="0">
              <a:lnSpc>
                <a:spcPts val="2650"/>
              </a:lnSpc>
              <a:buNone/>
            </a:pPr>
            <a:r>
              <a:rPr lang="en-US" sz="2100" dirty="0">
                <a:solidFill>
                  <a:srgbClr val="FFFFFF"/>
                </a:solidFill>
                <a:latin typeface="Nunito Semi Bold" pitchFamily="34" charset="0"/>
                <a:ea typeface="Nunito Semi Bold" pitchFamily="34" charset="-122"/>
                <a:cs typeface="Nunito Semi Bold" pitchFamily="34" charset="-120"/>
              </a:rPr>
              <a:t>Baraha Bulshada</a:t>
            </a:r>
            <a:endParaRPr lang="en-US" sz="2100" dirty="0"/>
          </a:p>
        </p:txBody>
      </p:sp>
      <p:sp>
        <p:nvSpPr>
          <p:cNvPr id="10" name="Text 6"/>
          <p:cNvSpPr/>
          <p:nvPr/>
        </p:nvSpPr>
        <p:spPr>
          <a:xfrm>
            <a:off x="5430322" y="6258163"/>
            <a:ext cx="3769519" cy="1107996"/>
          </a:xfrm>
          <a:prstGeom prst="rect">
            <a:avLst/>
          </a:prstGeom>
          <a:noFill/>
          <a:ln/>
        </p:spPr>
        <p:txBody>
          <a:bodyPr wrap="square" lIns="0" tIns="0" rIns="0" bIns="0" rtlCol="0" anchor="t"/>
          <a:lstStyle/>
          <a:p>
            <a:pPr algn="l" indent="0" marL="0">
              <a:lnSpc>
                <a:spcPts val="2900"/>
              </a:lnSpc>
              <a:buNone/>
            </a:pPr>
            <a:r>
              <a:rPr lang="en-US" sz="1800" dirty="0">
                <a:solidFill>
                  <a:srgbClr val="FFFFFF"/>
                </a:solidFill>
                <a:latin typeface="PT Sans" pitchFamily="34" charset="0"/>
                <a:ea typeface="PT Sans" pitchFamily="34" charset="-122"/>
                <a:cs typeface="PT Sans" pitchFamily="34" charset="-120"/>
              </a:rPr>
              <a:t>Ku lug lahaanshaha macaamiisha iyo suuqgeynta oo lagu sameeyo baraha bulshada caanka ah.</a:t>
            </a:r>
            <a:endParaRPr lang="en-US" sz="1800" dirty="0"/>
          </a:p>
        </p:txBody>
      </p:sp>
      <p:pic>
        <p:nvPicPr>
          <p:cNvPr id="11" name="Image 2" descr="preencoded.png">    </p:cNvPr>
          <p:cNvPicPr>
            <a:picLocks noChangeAspect="1"/>
          </p:cNvPicPr>
          <p:nvPr/>
        </p:nvPicPr>
        <p:blipFill>
          <a:blip r:embed="rId3"/>
          <a:stretch>
            <a:fillRect/>
          </a:stretch>
        </p:blipFill>
        <p:spPr>
          <a:xfrm>
            <a:off x="9430583" y="4510683"/>
            <a:ext cx="4231005" cy="923330"/>
          </a:xfrm>
          <a:prstGeom prst="rect">
            <a:avLst/>
          </a:prstGeom>
        </p:spPr>
      </p:pic>
      <p:sp>
        <p:nvSpPr>
          <p:cNvPr id="12" name="Text 7"/>
          <p:cNvSpPr/>
          <p:nvPr/>
        </p:nvSpPr>
        <p:spPr>
          <a:xfrm>
            <a:off x="9661327" y="5780246"/>
            <a:ext cx="2715935" cy="339447"/>
          </a:xfrm>
          <a:prstGeom prst="rect">
            <a:avLst/>
          </a:prstGeom>
          <a:noFill/>
          <a:ln/>
        </p:spPr>
        <p:txBody>
          <a:bodyPr wrap="none" lIns="0" tIns="0" rIns="0" bIns="0" rtlCol="0" anchor="t"/>
          <a:lstStyle/>
          <a:p>
            <a:pPr algn="l" indent="0" marL="0">
              <a:lnSpc>
                <a:spcPts val="2650"/>
              </a:lnSpc>
              <a:buNone/>
            </a:pPr>
            <a:r>
              <a:rPr lang="en-US" sz="2100" dirty="0">
                <a:solidFill>
                  <a:srgbClr val="FFFFFF"/>
                </a:solidFill>
                <a:latin typeface="Nunito Semi Bold" pitchFamily="34" charset="0"/>
                <a:ea typeface="Nunito Semi Bold" pitchFamily="34" charset="-122"/>
                <a:cs typeface="Nunito Semi Bold" pitchFamily="34" charset="-120"/>
              </a:rPr>
              <a:t>App-ka Moobilka</a:t>
            </a:r>
            <a:endParaRPr lang="en-US" sz="2100" dirty="0"/>
          </a:p>
        </p:txBody>
      </p:sp>
      <p:sp>
        <p:nvSpPr>
          <p:cNvPr id="13" name="Text 8"/>
          <p:cNvSpPr/>
          <p:nvPr/>
        </p:nvSpPr>
        <p:spPr>
          <a:xfrm>
            <a:off x="9661327" y="6258163"/>
            <a:ext cx="3769519" cy="1107996"/>
          </a:xfrm>
          <a:prstGeom prst="rect">
            <a:avLst/>
          </a:prstGeom>
          <a:noFill/>
          <a:ln/>
        </p:spPr>
        <p:txBody>
          <a:bodyPr wrap="square" lIns="0" tIns="0" rIns="0" bIns="0" rtlCol="0" anchor="t"/>
          <a:lstStyle/>
          <a:p>
            <a:pPr algn="l" indent="0" marL="0">
              <a:lnSpc>
                <a:spcPts val="2900"/>
              </a:lnSpc>
              <a:buNone/>
            </a:pPr>
            <a:r>
              <a:rPr lang="en-US" sz="1800" dirty="0">
                <a:solidFill>
                  <a:srgbClr val="FFFFFF"/>
                </a:solidFill>
                <a:latin typeface="PT Sans" pitchFamily="34" charset="0"/>
                <a:ea typeface="PT Sans" pitchFamily="34" charset="-122"/>
                <a:cs typeface="PT Sans" pitchFamily="34" charset="-120"/>
              </a:rPr>
              <a:t>Bixinta waayo-aragnimo iibsi oo fudud oo loogu talagalay isticmaalayaasha moobilka.</a:t>
            </a:r>
            <a:endParaRPr lang="en-US" sz="1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968693" y="619006"/>
            <a:ext cx="6987659" cy="660440"/>
          </a:xfrm>
          <a:prstGeom prst="rect">
            <a:avLst/>
          </a:prstGeom>
          <a:noFill/>
          <a:ln/>
        </p:spPr>
        <p:txBody>
          <a:bodyPr wrap="none" lIns="0" tIns="0" rIns="0" bIns="0" rtlCol="0" anchor="t"/>
          <a:lstStyle/>
          <a:p>
            <a:pPr indent="0" marL="0">
              <a:lnSpc>
                <a:spcPts val="5200"/>
              </a:lnSpc>
              <a:buNone/>
            </a:pPr>
            <a:r>
              <a:rPr lang="en-US" sz="4150" dirty="0">
                <a:solidFill>
                  <a:srgbClr val="FFFFFF"/>
                </a:solidFill>
                <a:latin typeface="Nunito Semi Bold" pitchFamily="34" charset="0"/>
                <a:ea typeface="Nunito Semi Bold" pitchFamily="34" charset="-122"/>
                <a:cs typeface="Nunito Semi Bold" pitchFamily="34" charset="-120"/>
              </a:rPr>
              <a:t>Alaabooyinka iyo Adeegyada</a:t>
            </a:r>
            <a:endParaRPr lang="en-US" sz="4150" dirty="0"/>
          </a:p>
        </p:txBody>
      </p:sp>
      <p:sp>
        <p:nvSpPr>
          <p:cNvPr id="3" name="Text 1"/>
          <p:cNvSpPr/>
          <p:nvPr/>
        </p:nvSpPr>
        <p:spPr>
          <a:xfrm>
            <a:off x="968693" y="1728549"/>
            <a:ext cx="12692896" cy="1077635"/>
          </a:xfrm>
          <a:prstGeom prst="rect">
            <a:avLst/>
          </a:prstGeom>
          <a:noFill/>
          <a:ln/>
        </p:spPr>
        <p:txBody>
          <a:bodyPr wrap="square" lIns="0" tIns="0" rIns="0" bIns="0" rtlCol="0" anchor="t"/>
          <a:lstStyle/>
          <a:p>
            <a:pPr indent="0" marL="0">
              <a:lnSpc>
                <a:spcPts val="2800"/>
              </a:lnSpc>
              <a:buNone/>
            </a:pPr>
            <a:r>
              <a:rPr lang="en-US" sz="1750" dirty="0">
                <a:solidFill>
                  <a:srgbClr val="FFFFFF"/>
                </a:solidFill>
                <a:latin typeface="PT Sans" pitchFamily="34" charset="0"/>
                <a:ea typeface="PT Sans" pitchFamily="34" charset="-122"/>
                <a:cs typeface="PT Sans" pitchFamily="34" charset="-120"/>
              </a:rPr>
              <a:t>Market Hub waxay bixisaa alaab kala duwan oo ay ka mid yihiin agabka elektarooniga, dharka, iyo agabka guriga. Istaraatiijiyadeena qiimaha waxay ku saleysan tahay in la bixiyo qiimo tartan ah iyadoo la adeegsanayo qiimo dhimis iyo dalabyo gaar ah si loo soo jiito macaamiisha.</a:t>
            </a:r>
            <a:endParaRPr lang="en-US" sz="1750" dirty="0"/>
          </a:p>
        </p:txBody>
      </p:sp>
      <p:sp>
        <p:nvSpPr>
          <p:cNvPr id="4" name="Text 2"/>
          <p:cNvSpPr/>
          <p:nvPr/>
        </p:nvSpPr>
        <p:spPr>
          <a:xfrm>
            <a:off x="968693" y="3058835"/>
            <a:ext cx="12692896" cy="718423"/>
          </a:xfrm>
          <a:prstGeom prst="rect">
            <a:avLst/>
          </a:prstGeom>
          <a:noFill/>
          <a:ln/>
        </p:spPr>
        <p:txBody>
          <a:bodyPr wrap="square" lIns="0" tIns="0" rIns="0" bIns="0" rtlCol="0" anchor="t"/>
          <a:lstStyle/>
          <a:p>
            <a:pPr indent="0" marL="0">
              <a:lnSpc>
                <a:spcPts val="2800"/>
              </a:lnSpc>
              <a:buNone/>
            </a:pPr>
            <a:r>
              <a:rPr lang="en-US" sz="1750" dirty="0">
                <a:solidFill>
                  <a:srgbClr val="FFFFFF"/>
                </a:solidFill>
                <a:latin typeface="PT Sans" pitchFamily="34" charset="0"/>
                <a:ea typeface="PT Sans" pitchFamily="34" charset="-122"/>
                <a:cs typeface="PT Sans" pitchFamily="34" charset="-120"/>
              </a:rPr>
              <a:t>Si loo hubiyo tayada alaabta, waxaan la yeelanay iskaashiyo shirkadaha gudaha iyo alaab-qeybiyeyaasha caalamiga ah. Tani waxay noo oggolaanaysaa inaan bixinno alaabo kala duwan oo tayo sare leh oo ku habboon baahiyaha macaamiisheena Soomaaliyeed.</a:t>
            </a:r>
            <a:endParaRPr lang="en-US" sz="1750" dirty="0"/>
          </a:p>
        </p:txBody>
      </p:sp>
      <p:sp>
        <p:nvSpPr>
          <p:cNvPr id="5" name="Shape 3"/>
          <p:cNvSpPr/>
          <p:nvPr/>
        </p:nvSpPr>
        <p:spPr>
          <a:xfrm>
            <a:off x="968693" y="4029908"/>
            <a:ext cx="6234232" cy="1678067"/>
          </a:xfrm>
          <a:prstGeom prst="roundRect">
            <a:avLst>
              <a:gd name="adj" fmla="val 20076"/>
            </a:avLst>
          </a:prstGeom>
          <a:solidFill>
            <a:srgbClr val="00002E"/>
          </a:solidFill>
          <a:ln w="22860">
            <a:solidFill>
              <a:srgbClr val="F2B42D"/>
            </a:solidFill>
            <a:prstDash val="solid"/>
          </a:ln>
        </p:spPr>
      </p:sp>
      <p:sp>
        <p:nvSpPr>
          <p:cNvPr id="6" name="Text 4"/>
          <p:cNvSpPr/>
          <p:nvPr/>
        </p:nvSpPr>
        <p:spPr>
          <a:xfrm>
            <a:off x="1216104" y="4277320"/>
            <a:ext cx="2651998" cy="330160"/>
          </a:xfrm>
          <a:prstGeom prst="rect">
            <a:avLst/>
          </a:prstGeom>
          <a:noFill/>
          <a:ln/>
        </p:spPr>
        <p:txBody>
          <a:bodyPr wrap="none" lIns="0" tIns="0" rIns="0" bIns="0" rtlCol="0" anchor="t"/>
          <a:lstStyle/>
          <a:p>
            <a:pPr indent="0" marL="0">
              <a:lnSpc>
                <a:spcPts val="2600"/>
              </a:lnSpc>
              <a:buNone/>
            </a:pPr>
            <a:r>
              <a:rPr lang="en-US" sz="2050" dirty="0">
                <a:solidFill>
                  <a:srgbClr val="FFFFFF"/>
                </a:solidFill>
                <a:latin typeface="Nunito Semi Bold" pitchFamily="34" charset="0"/>
                <a:ea typeface="Nunito Semi Bold" pitchFamily="34" charset="-122"/>
                <a:cs typeface="Nunito Semi Bold" pitchFamily="34" charset="-120"/>
              </a:rPr>
              <a:t>Agabka Elektarooniga</a:t>
            </a:r>
            <a:endParaRPr lang="en-US" sz="2050" dirty="0"/>
          </a:p>
        </p:txBody>
      </p:sp>
      <p:sp>
        <p:nvSpPr>
          <p:cNvPr id="7" name="Text 5"/>
          <p:cNvSpPr/>
          <p:nvPr/>
        </p:nvSpPr>
        <p:spPr>
          <a:xfrm>
            <a:off x="1216104" y="4742140"/>
            <a:ext cx="5739408" cy="718423"/>
          </a:xfrm>
          <a:prstGeom prst="rect">
            <a:avLst/>
          </a:prstGeom>
          <a:noFill/>
          <a:ln/>
        </p:spPr>
        <p:txBody>
          <a:bodyPr wrap="square" lIns="0" tIns="0" rIns="0" bIns="0" rtlCol="0" anchor="t"/>
          <a:lstStyle/>
          <a:p>
            <a:pPr indent="0" marL="0">
              <a:lnSpc>
                <a:spcPts val="2800"/>
              </a:lnSpc>
              <a:buNone/>
            </a:pPr>
            <a:r>
              <a:rPr lang="en-US" sz="1750" dirty="0">
                <a:solidFill>
                  <a:srgbClr val="FFFFFF"/>
                </a:solidFill>
                <a:latin typeface="PT Sans" pitchFamily="34" charset="0"/>
                <a:ea typeface="PT Sans" pitchFamily="34" charset="-122"/>
                <a:cs typeface="PT Sans" pitchFamily="34" charset="-120"/>
              </a:rPr>
              <a:t>Taleefannada gacanta, kombuyuutarada, iyo qalabka guriga ee casriga ah.</a:t>
            </a:r>
            <a:endParaRPr lang="en-US" sz="1750" dirty="0"/>
          </a:p>
        </p:txBody>
      </p:sp>
      <p:sp>
        <p:nvSpPr>
          <p:cNvPr id="8" name="Shape 6"/>
          <p:cNvSpPr/>
          <p:nvPr/>
        </p:nvSpPr>
        <p:spPr>
          <a:xfrm>
            <a:off x="7427476" y="4029908"/>
            <a:ext cx="6234232" cy="1678067"/>
          </a:xfrm>
          <a:prstGeom prst="roundRect">
            <a:avLst>
              <a:gd name="adj" fmla="val 20076"/>
            </a:avLst>
          </a:prstGeom>
          <a:solidFill>
            <a:srgbClr val="00002E"/>
          </a:solidFill>
          <a:ln w="22860">
            <a:solidFill>
              <a:srgbClr val="D7425E"/>
            </a:solidFill>
            <a:prstDash val="solid"/>
          </a:ln>
        </p:spPr>
      </p:sp>
      <p:sp>
        <p:nvSpPr>
          <p:cNvPr id="9" name="Text 7"/>
          <p:cNvSpPr/>
          <p:nvPr/>
        </p:nvSpPr>
        <p:spPr>
          <a:xfrm>
            <a:off x="7674888" y="4277320"/>
            <a:ext cx="2642116" cy="330160"/>
          </a:xfrm>
          <a:prstGeom prst="rect">
            <a:avLst/>
          </a:prstGeom>
          <a:noFill/>
          <a:ln/>
        </p:spPr>
        <p:txBody>
          <a:bodyPr wrap="none" lIns="0" tIns="0" rIns="0" bIns="0" rtlCol="0" anchor="t"/>
          <a:lstStyle/>
          <a:p>
            <a:pPr indent="0" marL="0">
              <a:lnSpc>
                <a:spcPts val="2600"/>
              </a:lnSpc>
              <a:buNone/>
            </a:pPr>
            <a:r>
              <a:rPr lang="en-US" sz="2050" dirty="0">
                <a:solidFill>
                  <a:srgbClr val="FFFFFF"/>
                </a:solidFill>
                <a:latin typeface="Nunito Semi Bold" pitchFamily="34" charset="0"/>
                <a:ea typeface="Nunito Semi Bold" pitchFamily="34" charset="-122"/>
                <a:cs typeface="Nunito Semi Bold" pitchFamily="34" charset="-120"/>
              </a:rPr>
              <a:t>Dharka</a:t>
            </a:r>
            <a:endParaRPr lang="en-US" sz="2050" dirty="0"/>
          </a:p>
        </p:txBody>
      </p:sp>
      <p:sp>
        <p:nvSpPr>
          <p:cNvPr id="10" name="Text 8"/>
          <p:cNvSpPr/>
          <p:nvPr/>
        </p:nvSpPr>
        <p:spPr>
          <a:xfrm>
            <a:off x="7674888" y="4742140"/>
            <a:ext cx="5739408" cy="718423"/>
          </a:xfrm>
          <a:prstGeom prst="rect">
            <a:avLst/>
          </a:prstGeom>
          <a:noFill/>
          <a:ln/>
        </p:spPr>
        <p:txBody>
          <a:bodyPr wrap="square" lIns="0" tIns="0" rIns="0" bIns="0" rtlCol="0" anchor="t"/>
          <a:lstStyle/>
          <a:p>
            <a:pPr indent="0" marL="0">
              <a:lnSpc>
                <a:spcPts val="2800"/>
              </a:lnSpc>
              <a:buNone/>
            </a:pPr>
            <a:r>
              <a:rPr lang="en-US" sz="1750" dirty="0">
                <a:solidFill>
                  <a:srgbClr val="FFFFFF"/>
                </a:solidFill>
                <a:latin typeface="PT Sans" pitchFamily="34" charset="0"/>
                <a:ea typeface="PT Sans" pitchFamily="34" charset="-122"/>
                <a:cs typeface="PT Sans" pitchFamily="34" charset="-120"/>
              </a:rPr>
              <a:t>Dhar casri ah oo loogu talagalay ragga, dumarka, iyo carruurta.</a:t>
            </a:r>
            <a:endParaRPr lang="en-US" sz="1750" dirty="0"/>
          </a:p>
        </p:txBody>
      </p:sp>
      <p:sp>
        <p:nvSpPr>
          <p:cNvPr id="11" name="Shape 9"/>
          <p:cNvSpPr/>
          <p:nvPr/>
        </p:nvSpPr>
        <p:spPr>
          <a:xfrm>
            <a:off x="968693" y="5932527"/>
            <a:ext cx="6234232" cy="1678067"/>
          </a:xfrm>
          <a:prstGeom prst="roundRect">
            <a:avLst>
              <a:gd name="adj" fmla="val 20076"/>
            </a:avLst>
          </a:prstGeom>
          <a:solidFill>
            <a:srgbClr val="00002E"/>
          </a:solidFill>
          <a:ln w="22860">
            <a:solidFill>
              <a:srgbClr val="DD785E"/>
            </a:solidFill>
            <a:prstDash val="solid"/>
          </a:ln>
        </p:spPr>
      </p:sp>
      <p:sp>
        <p:nvSpPr>
          <p:cNvPr id="12" name="Text 10"/>
          <p:cNvSpPr/>
          <p:nvPr/>
        </p:nvSpPr>
        <p:spPr>
          <a:xfrm>
            <a:off x="1216104" y="6179939"/>
            <a:ext cx="2642116" cy="330160"/>
          </a:xfrm>
          <a:prstGeom prst="rect">
            <a:avLst/>
          </a:prstGeom>
          <a:noFill/>
          <a:ln/>
        </p:spPr>
        <p:txBody>
          <a:bodyPr wrap="none" lIns="0" tIns="0" rIns="0" bIns="0" rtlCol="0" anchor="t"/>
          <a:lstStyle/>
          <a:p>
            <a:pPr indent="0" marL="0">
              <a:lnSpc>
                <a:spcPts val="2600"/>
              </a:lnSpc>
              <a:buNone/>
            </a:pPr>
            <a:r>
              <a:rPr lang="en-US" sz="2050" dirty="0">
                <a:solidFill>
                  <a:srgbClr val="FFFFFF"/>
                </a:solidFill>
                <a:latin typeface="Nunito Semi Bold" pitchFamily="34" charset="0"/>
                <a:ea typeface="Nunito Semi Bold" pitchFamily="34" charset="-122"/>
                <a:cs typeface="Nunito Semi Bold" pitchFamily="34" charset="-120"/>
              </a:rPr>
              <a:t>Agabka Guriga</a:t>
            </a:r>
            <a:endParaRPr lang="en-US" sz="2050" dirty="0"/>
          </a:p>
        </p:txBody>
      </p:sp>
      <p:sp>
        <p:nvSpPr>
          <p:cNvPr id="13" name="Text 11"/>
          <p:cNvSpPr/>
          <p:nvPr/>
        </p:nvSpPr>
        <p:spPr>
          <a:xfrm>
            <a:off x="1216104" y="6644759"/>
            <a:ext cx="5739408" cy="359212"/>
          </a:xfrm>
          <a:prstGeom prst="rect">
            <a:avLst/>
          </a:prstGeom>
          <a:noFill/>
          <a:ln/>
        </p:spPr>
        <p:txBody>
          <a:bodyPr wrap="none" lIns="0" tIns="0" rIns="0" bIns="0" rtlCol="0" anchor="t"/>
          <a:lstStyle/>
          <a:p>
            <a:pPr indent="0" marL="0">
              <a:lnSpc>
                <a:spcPts val="2800"/>
              </a:lnSpc>
              <a:buNone/>
            </a:pPr>
            <a:r>
              <a:rPr lang="en-US" sz="1750" dirty="0">
                <a:solidFill>
                  <a:srgbClr val="FFFFFF"/>
                </a:solidFill>
                <a:latin typeface="PT Sans" pitchFamily="34" charset="0"/>
                <a:ea typeface="PT Sans" pitchFamily="34" charset="-122"/>
                <a:cs typeface="PT Sans" pitchFamily="34" charset="-120"/>
              </a:rPr>
              <a:t>Alaabta jikada, qalabka nadaafadda, iyo qurxinta guriga.</a:t>
            </a:r>
            <a:endParaRPr lang="en-US" sz="1750" dirty="0"/>
          </a:p>
        </p:txBody>
      </p:sp>
      <p:sp>
        <p:nvSpPr>
          <p:cNvPr id="14" name="Shape 12"/>
          <p:cNvSpPr/>
          <p:nvPr/>
        </p:nvSpPr>
        <p:spPr>
          <a:xfrm>
            <a:off x="7427476" y="5932527"/>
            <a:ext cx="6234232" cy="1678067"/>
          </a:xfrm>
          <a:prstGeom prst="roundRect">
            <a:avLst>
              <a:gd name="adj" fmla="val 20076"/>
            </a:avLst>
          </a:prstGeom>
          <a:solidFill>
            <a:srgbClr val="00002E"/>
          </a:solidFill>
          <a:ln w="22860">
            <a:solidFill>
              <a:srgbClr val="48A8E2"/>
            </a:solidFill>
            <a:prstDash val="solid"/>
          </a:ln>
        </p:spPr>
      </p:sp>
      <p:sp>
        <p:nvSpPr>
          <p:cNvPr id="15" name="Text 13"/>
          <p:cNvSpPr/>
          <p:nvPr/>
        </p:nvSpPr>
        <p:spPr>
          <a:xfrm>
            <a:off x="7674888" y="6179939"/>
            <a:ext cx="2642116" cy="330160"/>
          </a:xfrm>
          <a:prstGeom prst="rect">
            <a:avLst/>
          </a:prstGeom>
          <a:noFill/>
          <a:ln/>
        </p:spPr>
        <p:txBody>
          <a:bodyPr wrap="none" lIns="0" tIns="0" rIns="0" bIns="0" rtlCol="0" anchor="t"/>
          <a:lstStyle/>
          <a:p>
            <a:pPr indent="0" marL="0">
              <a:lnSpc>
                <a:spcPts val="2600"/>
              </a:lnSpc>
              <a:buNone/>
            </a:pPr>
            <a:r>
              <a:rPr lang="en-US" sz="2050" dirty="0">
                <a:solidFill>
                  <a:srgbClr val="FFFFFF"/>
                </a:solidFill>
                <a:latin typeface="Nunito Semi Bold" pitchFamily="34" charset="0"/>
                <a:ea typeface="Nunito Semi Bold" pitchFamily="34" charset="-122"/>
                <a:cs typeface="Nunito Semi Bold" pitchFamily="34" charset="-120"/>
              </a:rPr>
              <a:t>Qiimo Dhimis</a:t>
            </a:r>
            <a:endParaRPr lang="en-US" sz="2050" dirty="0"/>
          </a:p>
        </p:txBody>
      </p:sp>
      <p:sp>
        <p:nvSpPr>
          <p:cNvPr id="16" name="Text 14"/>
          <p:cNvSpPr/>
          <p:nvPr/>
        </p:nvSpPr>
        <p:spPr>
          <a:xfrm>
            <a:off x="7674888" y="6644759"/>
            <a:ext cx="5739408" cy="718423"/>
          </a:xfrm>
          <a:prstGeom prst="rect">
            <a:avLst/>
          </a:prstGeom>
          <a:noFill/>
          <a:ln/>
        </p:spPr>
        <p:txBody>
          <a:bodyPr wrap="square" lIns="0" tIns="0" rIns="0" bIns="0" rtlCol="0" anchor="t"/>
          <a:lstStyle/>
          <a:p>
            <a:pPr indent="0" marL="0">
              <a:lnSpc>
                <a:spcPts val="2800"/>
              </a:lnSpc>
              <a:buNone/>
            </a:pPr>
            <a:r>
              <a:rPr lang="en-US" sz="1750" dirty="0">
                <a:solidFill>
                  <a:srgbClr val="FFFFFF"/>
                </a:solidFill>
                <a:latin typeface="PT Sans" pitchFamily="34" charset="0"/>
                <a:ea typeface="PT Sans" pitchFamily="34" charset="-122"/>
                <a:cs typeface="PT Sans" pitchFamily="34" charset="-120"/>
              </a:rPr>
              <a:t>Dalabyo gaar ah iyo qiimo dhimis joogto ah si loo soo jiito macaamiisha.</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968693" y="631865"/>
            <a:ext cx="6667976" cy="674846"/>
          </a:xfrm>
          <a:prstGeom prst="rect">
            <a:avLst/>
          </a:prstGeom>
          <a:noFill/>
          <a:ln/>
        </p:spPr>
        <p:txBody>
          <a:bodyPr wrap="none" lIns="0" tIns="0" rIns="0" bIns="0" rtlCol="0" anchor="t"/>
          <a:lstStyle/>
          <a:p>
            <a:pPr indent="0" marL="0">
              <a:lnSpc>
                <a:spcPts val="5300"/>
              </a:lnSpc>
              <a:buNone/>
            </a:pPr>
            <a:r>
              <a:rPr lang="en-US" sz="4250" dirty="0">
                <a:solidFill>
                  <a:srgbClr val="FFFFFF"/>
                </a:solidFill>
                <a:latin typeface="Nunito Semi Bold" pitchFamily="34" charset="0"/>
                <a:ea typeface="Nunito Semi Bold" pitchFamily="34" charset="-122"/>
                <a:cs typeface="Nunito Semi Bold" pitchFamily="34" charset="-120"/>
              </a:rPr>
              <a:t>Istaraatiijiyada Suuqgeynta</a:t>
            </a:r>
            <a:endParaRPr lang="en-US" sz="4250" dirty="0"/>
          </a:p>
        </p:txBody>
      </p:sp>
      <p:sp>
        <p:nvSpPr>
          <p:cNvPr id="3" name="Text 1"/>
          <p:cNvSpPr/>
          <p:nvPr/>
        </p:nvSpPr>
        <p:spPr>
          <a:xfrm>
            <a:off x="968693" y="1765578"/>
            <a:ext cx="12692896" cy="1468279"/>
          </a:xfrm>
          <a:prstGeom prst="rect">
            <a:avLst/>
          </a:prstGeom>
          <a:noFill/>
          <a:ln/>
        </p:spPr>
        <p:txBody>
          <a:bodyPr wrap="square" lIns="0" tIns="0" rIns="0" bIns="0" rtlCol="0" anchor="t"/>
          <a:lstStyle/>
          <a:p>
            <a:pPr indent="0" marL="0">
              <a:lnSpc>
                <a:spcPts val="2850"/>
              </a:lnSpc>
              <a:buNone/>
            </a:pPr>
            <a:r>
              <a:rPr lang="en-US" sz="1800" dirty="0">
                <a:solidFill>
                  <a:srgbClr val="FFFFFF"/>
                </a:solidFill>
                <a:latin typeface="PT Sans" pitchFamily="34" charset="0"/>
                <a:ea typeface="PT Sans" pitchFamily="34" charset="-122"/>
                <a:cs typeface="PT Sans" pitchFamily="34" charset="-120"/>
              </a:rPr>
              <a:t>Market Hub waxay doonaysaa inay noqoto meesha loogu kalsoon yahay ee wax lagu iibsado online-ka Soomaaliya. Istaraatiijiyadeena suuqgeynta waxay ku saleysan tahay kanaallo kala duwan oo ay ka mid yihiin baraha bulshada sida Facebook, Instagram, iyo TikTok. Waxaan sidoo kale abuuri doonnaa blog iyo maqaallo wacyigelin ah si aan ugu hawlgelino macaamiisheena.</a:t>
            </a:r>
            <a:endParaRPr lang="en-US" sz="1800" dirty="0"/>
          </a:p>
        </p:txBody>
      </p:sp>
      <p:sp>
        <p:nvSpPr>
          <p:cNvPr id="4" name="Text 2"/>
          <p:cNvSpPr/>
          <p:nvPr/>
        </p:nvSpPr>
        <p:spPr>
          <a:xfrm>
            <a:off x="968693" y="3491984"/>
            <a:ext cx="12692896" cy="1101209"/>
          </a:xfrm>
          <a:prstGeom prst="rect">
            <a:avLst/>
          </a:prstGeom>
          <a:noFill/>
          <a:ln/>
        </p:spPr>
        <p:txBody>
          <a:bodyPr wrap="square" lIns="0" tIns="0" rIns="0" bIns="0" rtlCol="0" anchor="t"/>
          <a:lstStyle/>
          <a:p>
            <a:pPr indent="0" marL="0">
              <a:lnSpc>
                <a:spcPts val="2850"/>
              </a:lnSpc>
              <a:buNone/>
            </a:pPr>
            <a:r>
              <a:rPr lang="en-US" sz="1800" dirty="0">
                <a:solidFill>
                  <a:srgbClr val="FFFFFF"/>
                </a:solidFill>
                <a:latin typeface="PT Sans" pitchFamily="34" charset="0"/>
                <a:ea typeface="PT Sans" pitchFamily="34" charset="-122"/>
                <a:cs typeface="PT Sans" pitchFamily="34" charset="-120"/>
              </a:rPr>
              <a:t>Si loo kordhiyo booqdayaasha websaytka, waxaan adeegsanaynaa SEO iyo Google Ads. Intaa waxaa dheer, waxaan isticmaali doonnaa suuqgeynta email-ka si joogto ah loogu wargeliyo macaamiisha dalabyada cusub. Dhiirrigelinta iibka waxaa ka mid ah qiimo dhimis, barnaamijka daacadnimada macaamiisha, iyo dhiirrigelinta referrals.</a:t>
            </a:r>
            <a:endParaRPr lang="en-US" sz="1800" dirty="0"/>
          </a:p>
        </p:txBody>
      </p:sp>
      <p:pic>
        <p:nvPicPr>
          <p:cNvPr id="5" name="Image 0" descr="preencoded.png">    </p:cNvPr>
          <p:cNvPicPr>
            <a:picLocks noChangeAspect="1"/>
          </p:cNvPicPr>
          <p:nvPr/>
        </p:nvPicPr>
        <p:blipFill>
          <a:blip r:embed="rId1"/>
          <a:stretch>
            <a:fillRect/>
          </a:stretch>
        </p:blipFill>
        <p:spPr>
          <a:xfrm>
            <a:off x="968693" y="4851321"/>
            <a:ext cx="573643" cy="573643"/>
          </a:xfrm>
          <a:prstGeom prst="rect">
            <a:avLst/>
          </a:prstGeom>
        </p:spPr>
      </p:pic>
      <p:sp>
        <p:nvSpPr>
          <p:cNvPr id="6" name="Text 3"/>
          <p:cNvSpPr/>
          <p:nvPr/>
        </p:nvSpPr>
        <p:spPr>
          <a:xfrm>
            <a:off x="968693" y="5654397"/>
            <a:ext cx="2699504" cy="337304"/>
          </a:xfrm>
          <a:prstGeom prst="rect">
            <a:avLst/>
          </a:prstGeom>
          <a:noFill/>
          <a:ln/>
        </p:spPr>
        <p:txBody>
          <a:bodyPr wrap="none" lIns="0" tIns="0" rIns="0" bIns="0" rtlCol="0" anchor="t"/>
          <a:lstStyle/>
          <a:p>
            <a:pPr algn="l" indent="0" marL="0">
              <a:lnSpc>
                <a:spcPts val="2650"/>
              </a:lnSpc>
              <a:buNone/>
            </a:pPr>
            <a:r>
              <a:rPr lang="en-US" sz="2100" dirty="0">
                <a:solidFill>
                  <a:srgbClr val="FFFFFF"/>
                </a:solidFill>
                <a:latin typeface="Nunito Semi Bold" pitchFamily="34" charset="0"/>
                <a:ea typeface="Nunito Semi Bold" pitchFamily="34" charset="-122"/>
                <a:cs typeface="Nunito Semi Bold" pitchFamily="34" charset="-120"/>
              </a:rPr>
              <a:t>Facebook</a:t>
            </a:r>
            <a:endParaRPr lang="en-US" sz="2100" dirty="0"/>
          </a:p>
        </p:txBody>
      </p:sp>
      <p:sp>
        <p:nvSpPr>
          <p:cNvPr id="7" name="Text 4"/>
          <p:cNvSpPr/>
          <p:nvPr/>
        </p:nvSpPr>
        <p:spPr>
          <a:xfrm>
            <a:off x="968693" y="6129338"/>
            <a:ext cx="2915126" cy="1468279"/>
          </a:xfrm>
          <a:prstGeom prst="rect">
            <a:avLst/>
          </a:prstGeom>
          <a:noFill/>
          <a:ln/>
        </p:spPr>
        <p:txBody>
          <a:bodyPr wrap="square" lIns="0" tIns="0" rIns="0" bIns="0" rtlCol="0" anchor="t"/>
          <a:lstStyle/>
          <a:p>
            <a:pPr algn="l" indent="0" marL="0">
              <a:lnSpc>
                <a:spcPts val="2850"/>
              </a:lnSpc>
              <a:buNone/>
            </a:pPr>
            <a:r>
              <a:rPr lang="en-US" sz="1800" dirty="0">
                <a:solidFill>
                  <a:srgbClr val="FFFFFF"/>
                </a:solidFill>
                <a:latin typeface="PT Sans" pitchFamily="34" charset="0"/>
                <a:ea typeface="PT Sans" pitchFamily="34" charset="-122"/>
                <a:cs typeface="PT Sans" pitchFamily="34" charset="-120"/>
              </a:rPr>
              <a:t>Ku lug lahaanshaha macaamiisha iyo xayeysiisyada bartilmaameedka ah.</a:t>
            </a:r>
            <a:endParaRPr lang="en-US" sz="1800" dirty="0"/>
          </a:p>
        </p:txBody>
      </p:sp>
      <p:pic>
        <p:nvPicPr>
          <p:cNvPr id="8" name="Image 1" descr="preencoded.png">    </p:cNvPr>
          <p:cNvPicPr>
            <a:picLocks noChangeAspect="1"/>
          </p:cNvPicPr>
          <p:nvPr/>
        </p:nvPicPr>
        <p:blipFill>
          <a:blip r:embed="rId2"/>
          <a:stretch>
            <a:fillRect/>
          </a:stretch>
        </p:blipFill>
        <p:spPr>
          <a:xfrm>
            <a:off x="4227909" y="4851321"/>
            <a:ext cx="573643" cy="573643"/>
          </a:xfrm>
          <a:prstGeom prst="rect">
            <a:avLst/>
          </a:prstGeom>
        </p:spPr>
      </p:pic>
      <p:sp>
        <p:nvSpPr>
          <p:cNvPr id="9" name="Text 5"/>
          <p:cNvSpPr/>
          <p:nvPr/>
        </p:nvSpPr>
        <p:spPr>
          <a:xfrm>
            <a:off x="4227909" y="5654397"/>
            <a:ext cx="2699504" cy="337304"/>
          </a:xfrm>
          <a:prstGeom prst="rect">
            <a:avLst/>
          </a:prstGeom>
          <a:noFill/>
          <a:ln/>
        </p:spPr>
        <p:txBody>
          <a:bodyPr wrap="none" lIns="0" tIns="0" rIns="0" bIns="0" rtlCol="0" anchor="t"/>
          <a:lstStyle/>
          <a:p>
            <a:pPr algn="l" indent="0" marL="0">
              <a:lnSpc>
                <a:spcPts val="2650"/>
              </a:lnSpc>
              <a:buNone/>
            </a:pPr>
            <a:r>
              <a:rPr lang="en-US" sz="2100" dirty="0">
                <a:solidFill>
                  <a:srgbClr val="FFFFFF"/>
                </a:solidFill>
                <a:latin typeface="Nunito Semi Bold" pitchFamily="34" charset="0"/>
                <a:ea typeface="Nunito Semi Bold" pitchFamily="34" charset="-122"/>
                <a:cs typeface="Nunito Semi Bold" pitchFamily="34" charset="-120"/>
              </a:rPr>
              <a:t>Instagram</a:t>
            </a:r>
            <a:endParaRPr lang="en-US" sz="2100" dirty="0"/>
          </a:p>
        </p:txBody>
      </p:sp>
      <p:sp>
        <p:nvSpPr>
          <p:cNvPr id="10" name="Text 6"/>
          <p:cNvSpPr/>
          <p:nvPr/>
        </p:nvSpPr>
        <p:spPr>
          <a:xfrm>
            <a:off x="4227909" y="6129338"/>
            <a:ext cx="2915126" cy="1101209"/>
          </a:xfrm>
          <a:prstGeom prst="rect">
            <a:avLst/>
          </a:prstGeom>
          <a:noFill/>
          <a:ln/>
        </p:spPr>
        <p:txBody>
          <a:bodyPr wrap="square" lIns="0" tIns="0" rIns="0" bIns="0" rtlCol="0" anchor="t"/>
          <a:lstStyle/>
          <a:p>
            <a:pPr algn="l" indent="0" marL="0">
              <a:lnSpc>
                <a:spcPts val="2850"/>
              </a:lnSpc>
              <a:buNone/>
            </a:pPr>
            <a:r>
              <a:rPr lang="en-US" sz="1800" dirty="0">
                <a:solidFill>
                  <a:srgbClr val="FFFFFF"/>
                </a:solidFill>
                <a:latin typeface="PT Sans" pitchFamily="34" charset="0"/>
                <a:ea typeface="PT Sans" pitchFamily="34" charset="-122"/>
                <a:cs typeface="PT Sans" pitchFamily="34" charset="-120"/>
              </a:rPr>
              <a:t>Muujinta sawirrada alaabta iyo xayeysiisyada muuqaalka leh.</a:t>
            </a:r>
            <a:endParaRPr lang="en-US" sz="1800" dirty="0"/>
          </a:p>
        </p:txBody>
      </p:sp>
      <p:pic>
        <p:nvPicPr>
          <p:cNvPr id="11" name="Image 2" descr="preencoded.png">    </p:cNvPr>
          <p:cNvPicPr>
            <a:picLocks noChangeAspect="1"/>
          </p:cNvPicPr>
          <p:nvPr/>
        </p:nvPicPr>
        <p:blipFill>
          <a:blip r:embed="rId3"/>
          <a:stretch>
            <a:fillRect/>
          </a:stretch>
        </p:blipFill>
        <p:spPr>
          <a:xfrm>
            <a:off x="7487126" y="4851321"/>
            <a:ext cx="573643" cy="573643"/>
          </a:xfrm>
          <a:prstGeom prst="rect">
            <a:avLst/>
          </a:prstGeom>
        </p:spPr>
      </p:pic>
      <p:sp>
        <p:nvSpPr>
          <p:cNvPr id="12" name="Text 7"/>
          <p:cNvSpPr/>
          <p:nvPr/>
        </p:nvSpPr>
        <p:spPr>
          <a:xfrm>
            <a:off x="7487126" y="5654397"/>
            <a:ext cx="2699504" cy="337304"/>
          </a:xfrm>
          <a:prstGeom prst="rect">
            <a:avLst/>
          </a:prstGeom>
          <a:noFill/>
          <a:ln/>
        </p:spPr>
        <p:txBody>
          <a:bodyPr wrap="none" lIns="0" tIns="0" rIns="0" bIns="0" rtlCol="0" anchor="t"/>
          <a:lstStyle/>
          <a:p>
            <a:pPr algn="l" indent="0" marL="0">
              <a:lnSpc>
                <a:spcPts val="2650"/>
              </a:lnSpc>
              <a:buNone/>
            </a:pPr>
            <a:r>
              <a:rPr lang="en-US" sz="2100" dirty="0">
                <a:solidFill>
                  <a:srgbClr val="FFFFFF"/>
                </a:solidFill>
                <a:latin typeface="Nunito Semi Bold" pitchFamily="34" charset="0"/>
                <a:ea typeface="Nunito Semi Bold" pitchFamily="34" charset="-122"/>
                <a:cs typeface="Nunito Semi Bold" pitchFamily="34" charset="-120"/>
              </a:rPr>
              <a:t>TikTok</a:t>
            </a:r>
            <a:endParaRPr lang="en-US" sz="2100" dirty="0"/>
          </a:p>
        </p:txBody>
      </p:sp>
      <p:sp>
        <p:nvSpPr>
          <p:cNvPr id="13" name="Text 8"/>
          <p:cNvSpPr/>
          <p:nvPr/>
        </p:nvSpPr>
        <p:spPr>
          <a:xfrm>
            <a:off x="7487126" y="6129338"/>
            <a:ext cx="2915126" cy="1101209"/>
          </a:xfrm>
          <a:prstGeom prst="rect">
            <a:avLst/>
          </a:prstGeom>
          <a:noFill/>
          <a:ln/>
        </p:spPr>
        <p:txBody>
          <a:bodyPr wrap="square" lIns="0" tIns="0" rIns="0" bIns="0" rtlCol="0" anchor="t"/>
          <a:lstStyle/>
          <a:p>
            <a:pPr algn="l" indent="0" marL="0">
              <a:lnSpc>
                <a:spcPts val="2850"/>
              </a:lnSpc>
              <a:buNone/>
            </a:pPr>
            <a:r>
              <a:rPr lang="en-US" sz="1800" dirty="0">
                <a:solidFill>
                  <a:srgbClr val="FFFFFF"/>
                </a:solidFill>
                <a:latin typeface="PT Sans" pitchFamily="34" charset="0"/>
                <a:ea typeface="PT Sans" pitchFamily="34" charset="-122"/>
                <a:cs typeface="PT Sans" pitchFamily="34" charset="-120"/>
              </a:rPr>
              <a:t>Abuurista muuqaallo gaagaaban oo soo jiitama leh.</a:t>
            </a:r>
            <a:endParaRPr lang="en-US" sz="1800" dirty="0"/>
          </a:p>
        </p:txBody>
      </p:sp>
      <p:pic>
        <p:nvPicPr>
          <p:cNvPr id="14" name="Image 3" descr="preencoded.png">    </p:cNvPr>
          <p:cNvPicPr>
            <a:picLocks noChangeAspect="1"/>
          </p:cNvPicPr>
          <p:nvPr/>
        </p:nvPicPr>
        <p:blipFill>
          <a:blip r:embed="rId4"/>
          <a:stretch>
            <a:fillRect/>
          </a:stretch>
        </p:blipFill>
        <p:spPr>
          <a:xfrm>
            <a:off x="10746343" y="4851321"/>
            <a:ext cx="573643" cy="573643"/>
          </a:xfrm>
          <a:prstGeom prst="rect">
            <a:avLst/>
          </a:prstGeom>
        </p:spPr>
      </p:pic>
      <p:sp>
        <p:nvSpPr>
          <p:cNvPr id="15" name="Text 9"/>
          <p:cNvSpPr/>
          <p:nvPr/>
        </p:nvSpPr>
        <p:spPr>
          <a:xfrm>
            <a:off x="10746343" y="5654397"/>
            <a:ext cx="2699504" cy="337304"/>
          </a:xfrm>
          <a:prstGeom prst="rect">
            <a:avLst/>
          </a:prstGeom>
          <a:noFill/>
          <a:ln/>
        </p:spPr>
        <p:txBody>
          <a:bodyPr wrap="none" lIns="0" tIns="0" rIns="0" bIns="0" rtlCol="0" anchor="t"/>
          <a:lstStyle/>
          <a:p>
            <a:pPr algn="l" indent="0" marL="0">
              <a:lnSpc>
                <a:spcPts val="2650"/>
              </a:lnSpc>
              <a:buNone/>
            </a:pPr>
            <a:r>
              <a:rPr lang="en-US" sz="2100" dirty="0">
                <a:solidFill>
                  <a:srgbClr val="FFFFFF"/>
                </a:solidFill>
                <a:latin typeface="Nunito Semi Bold" pitchFamily="34" charset="0"/>
                <a:ea typeface="Nunito Semi Bold" pitchFamily="34" charset="-122"/>
                <a:cs typeface="Nunito Semi Bold" pitchFamily="34" charset="-120"/>
              </a:rPr>
              <a:t>Email</a:t>
            </a:r>
            <a:endParaRPr lang="en-US" sz="2100" dirty="0"/>
          </a:p>
        </p:txBody>
      </p:sp>
      <p:sp>
        <p:nvSpPr>
          <p:cNvPr id="16" name="Text 10"/>
          <p:cNvSpPr/>
          <p:nvPr/>
        </p:nvSpPr>
        <p:spPr>
          <a:xfrm>
            <a:off x="10746343" y="6129338"/>
            <a:ext cx="2915245" cy="1101209"/>
          </a:xfrm>
          <a:prstGeom prst="rect">
            <a:avLst/>
          </a:prstGeom>
          <a:noFill/>
          <a:ln/>
        </p:spPr>
        <p:txBody>
          <a:bodyPr wrap="square" lIns="0" tIns="0" rIns="0" bIns="0" rtlCol="0" anchor="t"/>
          <a:lstStyle/>
          <a:p>
            <a:pPr algn="l" indent="0" marL="0">
              <a:lnSpc>
                <a:spcPts val="2850"/>
              </a:lnSpc>
              <a:buNone/>
            </a:pPr>
            <a:r>
              <a:rPr lang="en-US" sz="1800" dirty="0">
                <a:solidFill>
                  <a:srgbClr val="FFFFFF"/>
                </a:solidFill>
                <a:latin typeface="PT Sans" pitchFamily="34" charset="0"/>
                <a:ea typeface="PT Sans" pitchFamily="34" charset="-122"/>
                <a:cs typeface="PT Sans" pitchFamily="34" charset="-120"/>
              </a:rPr>
              <a:t>Xiriirka tooska ah ee macaamiisha iyo wargelin joogto ah.</a:t>
            </a:r>
            <a:endParaRPr lang="en-US" sz="1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968693" y="609243"/>
            <a:ext cx="4037171" cy="504587"/>
          </a:xfrm>
          <a:prstGeom prst="rect">
            <a:avLst/>
          </a:prstGeom>
          <a:noFill/>
          <a:ln/>
        </p:spPr>
        <p:txBody>
          <a:bodyPr wrap="none" lIns="0" tIns="0" rIns="0" bIns="0" rtlCol="0" anchor="t"/>
          <a:lstStyle/>
          <a:p>
            <a:pPr indent="0" marL="0">
              <a:lnSpc>
                <a:spcPts val="3950"/>
              </a:lnSpc>
              <a:buNone/>
            </a:pPr>
            <a:r>
              <a:rPr lang="en-US" sz="3150" dirty="0">
                <a:solidFill>
                  <a:srgbClr val="FFFFFF"/>
                </a:solidFill>
                <a:latin typeface="Nunito Semi Bold" pitchFamily="34" charset="0"/>
                <a:ea typeface="Nunito Semi Bold" pitchFamily="34" charset="-122"/>
                <a:cs typeface="Nunito Semi Bold" pitchFamily="34" charset="-120"/>
              </a:rPr>
              <a:t>Qorshaha Hawlaha</a:t>
            </a:r>
            <a:endParaRPr lang="en-US" sz="3150" dirty="0"/>
          </a:p>
        </p:txBody>
      </p:sp>
      <p:sp>
        <p:nvSpPr>
          <p:cNvPr id="3" name="Text 1"/>
          <p:cNvSpPr/>
          <p:nvPr/>
        </p:nvSpPr>
        <p:spPr>
          <a:xfrm>
            <a:off x="968693" y="1456968"/>
            <a:ext cx="12692896" cy="548878"/>
          </a:xfrm>
          <a:prstGeom prst="rect">
            <a:avLst/>
          </a:prstGeom>
          <a:noFill/>
          <a:ln/>
        </p:spPr>
        <p:txBody>
          <a:bodyPr wrap="square" lIns="0" tIns="0" rIns="0" bIns="0" rtlCol="0" anchor="t"/>
          <a:lstStyle/>
          <a:p>
            <a:pPr indent="0" marL="0">
              <a:lnSpc>
                <a:spcPts val="2150"/>
              </a:lnSpc>
              <a:buNone/>
            </a:pPr>
            <a:r>
              <a:rPr lang="en-US" sz="1350" dirty="0">
                <a:solidFill>
                  <a:srgbClr val="FFFFFF"/>
                </a:solidFill>
                <a:latin typeface="PT Sans" pitchFamily="34" charset="0"/>
                <a:ea typeface="PT Sans" pitchFamily="34" charset="-122"/>
                <a:cs typeface="PT Sans" pitchFamily="34" charset="-120"/>
              </a:rPr>
              <a:t>Qorshaha hawlaha Market Hub wuxuu diiradda saarayaa maareynta silsiladda saadka oo hufan, bixinta amarka oo degdeg ah, iyo adeeg macaamiil oo tayo sare leh. Waxaan si taxaddar leh u maarayn doonnaa soo-saaridda alaabta iyo kaydka si aan u hubinno in alaabta ay had iyo jeer diyaar u tahay macaamiisha.</a:t>
            </a:r>
            <a:endParaRPr lang="en-US" sz="1350" dirty="0"/>
          </a:p>
        </p:txBody>
      </p:sp>
      <p:sp>
        <p:nvSpPr>
          <p:cNvPr id="4" name="Text 2"/>
          <p:cNvSpPr/>
          <p:nvPr/>
        </p:nvSpPr>
        <p:spPr>
          <a:xfrm>
            <a:off x="968693" y="2198846"/>
            <a:ext cx="12692896" cy="823317"/>
          </a:xfrm>
          <a:prstGeom prst="rect">
            <a:avLst/>
          </a:prstGeom>
          <a:noFill/>
          <a:ln/>
        </p:spPr>
        <p:txBody>
          <a:bodyPr wrap="square" lIns="0" tIns="0" rIns="0" bIns="0" rtlCol="0" anchor="t"/>
          <a:lstStyle/>
          <a:p>
            <a:pPr indent="0" marL="0">
              <a:lnSpc>
                <a:spcPts val="2150"/>
              </a:lnSpc>
              <a:buNone/>
            </a:pPr>
            <a:r>
              <a:rPr lang="en-US" sz="1350" dirty="0">
                <a:solidFill>
                  <a:srgbClr val="FFFFFF"/>
                </a:solidFill>
                <a:latin typeface="PT Sans" pitchFamily="34" charset="0"/>
                <a:ea typeface="PT Sans" pitchFamily="34" charset="-122"/>
                <a:cs typeface="PT Sans" pitchFamily="34" charset="-120"/>
              </a:rPr>
              <a:t>Hab-socodka amarka iyo keenista degdegga ah ayaa muhiim u ah guusha ganacsigayaga. Waxaan bixin doonnaa taageero 24/7 ah si aan u xallino su'aalaha iyo cabashooyinka macaamiisha. Si loo hubiyo hawlgal hufan, waxaan adeegsan doonnaa tiknoolajiyad casri ah oo ay ka mid yihiin CMS, CRM, iyo aaladaha falanqaynta sida Google Analytics.</a:t>
            </a:r>
            <a:endParaRPr lang="en-US" sz="1350" dirty="0"/>
          </a:p>
        </p:txBody>
      </p:sp>
      <p:sp>
        <p:nvSpPr>
          <p:cNvPr id="5" name="Shape 3"/>
          <p:cNvSpPr/>
          <p:nvPr/>
        </p:nvSpPr>
        <p:spPr>
          <a:xfrm>
            <a:off x="1214557" y="3215164"/>
            <a:ext cx="22860" cy="4405193"/>
          </a:xfrm>
          <a:prstGeom prst="roundRect">
            <a:avLst>
              <a:gd name="adj" fmla="val 1125868"/>
            </a:avLst>
          </a:prstGeom>
          <a:solidFill>
            <a:srgbClr val="FFFFFF">
              <a:alpha val="24000"/>
            </a:srgbClr>
          </a:solidFill>
          <a:ln/>
        </p:spPr>
      </p:sp>
      <p:sp>
        <p:nvSpPr>
          <p:cNvPr id="6" name="Shape 4"/>
          <p:cNvSpPr/>
          <p:nvPr/>
        </p:nvSpPr>
        <p:spPr>
          <a:xfrm>
            <a:off x="1396127" y="3589734"/>
            <a:ext cx="600432" cy="22860"/>
          </a:xfrm>
          <a:prstGeom prst="roundRect">
            <a:avLst>
              <a:gd name="adj" fmla="val 1125868"/>
            </a:avLst>
          </a:prstGeom>
          <a:solidFill>
            <a:srgbClr val="F2B42D"/>
          </a:solidFill>
          <a:ln/>
        </p:spPr>
      </p:sp>
      <p:sp>
        <p:nvSpPr>
          <p:cNvPr id="7" name="Shape 5"/>
          <p:cNvSpPr/>
          <p:nvPr/>
        </p:nvSpPr>
        <p:spPr>
          <a:xfrm>
            <a:off x="1032986" y="3408164"/>
            <a:ext cx="386001" cy="386001"/>
          </a:xfrm>
          <a:prstGeom prst="roundRect">
            <a:avLst>
              <a:gd name="adj" fmla="val 66677"/>
            </a:avLst>
          </a:prstGeom>
          <a:solidFill>
            <a:srgbClr val="00002E"/>
          </a:solidFill>
          <a:ln w="15240">
            <a:solidFill>
              <a:srgbClr val="F2B42D"/>
            </a:solidFill>
            <a:prstDash val="solid"/>
          </a:ln>
        </p:spPr>
      </p:sp>
      <p:sp>
        <p:nvSpPr>
          <p:cNvPr id="8" name="Text 6"/>
          <p:cNvSpPr/>
          <p:nvPr/>
        </p:nvSpPr>
        <p:spPr>
          <a:xfrm>
            <a:off x="1153358" y="3479959"/>
            <a:ext cx="145256" cy="242292"/>
          </a:xfrm>
          <a:prstGeom prst="rect">
            <a:avLst/>
          </a:prstGeom>
          <a:noFill/>
          <a:ln/>
        </p:spPr>
        <p:txBody>
          <a:bodyPr wrap="none" lIns="0" tIns="0" rIns="0" bIns="0" rtlCol="0" anchor="t"/>
          <a:lstStyle/>
          <a:p>
            <a:pPr algn="ctr" indent="0" marL="0">
              <a:lnSpc>
                <a:spcPts val="1900"/>
              </a:lnSpc>
              <a:buNone/>
            </a:pPr>
            <a:r>
              <a:rPr lang="en-US" sz="1900" dirty="0">
                <a:solidFill>
                  <a:srgbClr val="FFFFFF"/>
                </a:solidFill>
                <a:latin typeface="Nunito Semi Bold" pitchFamily="34" charset="0"/>
                <a:ea typeface="Nunito Semi Bold" pitchFamily="34" charset="-122"/>
                <a:cs typeface="Nunito Semi Bold" pitchFamily="34" charset="-120"/>
              </a:rPr>
              <a:t>1</a:t>
            </a:r>
            <a:endParaRPr lang="en-US" sz="1900" dirty="0"/>
          </a:p>
        </p:txBody>
      </p:sp>
      <p:sp>
        <p:nvSpPr>
          <p:cNvPr id="9" name="Text 7"/>
          <p:cNvSpPr/>
          <p:nvPr/>
        </p:nvSpPr>
        <p:spPr>
          <a:xfrm>
            <a:off x="2169676" y="3386733"/>
            <a:ext cx="2653308" cy="252174"/>
          </a:xfrm>
          <a:prstGeom prst="rect">
            <a:avLst/>
          </a:prstGeom>
          <a:noFill/>
          <a:ln/>
        </p:spPr>
        <p:txBody>
          <a:bodyPr wrap="none" lIns="0" tIns="0" rIns="0" bIns="0" rtlCol="0" anchor="t"/>
          <a:lstStyle/>
          <a:p>
            <a:pPr algn="l" indent="0" marL="0">
              <a:lnSpc>
                <a:spcPts val="1950"/>
              </a:lnSpc>
              <a:buNone/>
            </a:pPr>
            <a:r>
              <a:rPr lang="en-US" sz="1550" dirty="0">
                <a:solidFill>
                  <a:srgbClr val="FFFFFF"/>
                </a:solidFill>
                <a:latin typeface="Nunito Semi Bold" pitchFamily="34" charset="0"/>
                <a:ea typeface="Nunito Semi Bold" pitchFamily="34" charset="-122"/>
                <a:cs typeface="Nunito Semi Bold" pitchFamily="34" charset="-120"/>
              </a:rPr>
              <a:t>Maareynta Silsiladda Saadka</a:t>
            </a:r>
            <a:endParaRPr lang="en-US" sz="1550" dirty="0"/>
          </a:p>
        </p:txBody>
      </p:sp>
      <p:sp>
        <p:nvSpPr>
          <p:cNvPr id="10" name="Text 8"/>
          <p:cNvSpPr/>
          <p:nvPr/>
        </p:nvSpPr>
        <p:spPr>
          <a:xfrm>
            <a:off x="2169676" y="3741777"/>
            <a:ext cx="11491912" cy="274439"/>
          </a:xfrm>
          <a:prstGeom prst="rect">
            <a:avLst/>
          </a:prstGeom>
          <a:noFill/>
          <a:ln/>
        </p:spPr>
        <p:txBody>
          <a:bodyPr wrap="none" lIns="0" tIns="0" rIns="0" bIns="0" rtlCol="0" anchor="t"/>
          <a:lstStyle/>
          <a:p>
            <a:pPr algn="l" indent="0" marL="0">
              <a:lnSpc>
                <a:spcPts val="2150"/>
              </a:lnSpc>
              <a:buNone/>
            </a:pPr>
            <a:r>
              <a:rPr lang="en-US" sz="1350" dirty="0">
                <a:solidFill>
                  <a:srgbClr val="FFFFFF"/>
                </a:solidFill>
                <a:latin typeface="PT Sans" pitchFamily="34" charset="0"/>
                <a:ea typeface="PT Sans" pitchFamily="34" charset="-122"/>
                <a:cs typeface="PT Sans" pitchFamily="34" charset="-120"/>
              </a:rPr>
              <a:t>Soo-saaridda alaabta iyo maaraynta kaydka si hufan.</a:t>
            </a:r>
            <a:endParaRPr lang="en-US" sz="1350" dirty="0"/>
          </a:p>
        </p:txBody>
      </p:sp>
      <p:sp>
        <p:nvSpPr>
          <p:cNvPr id="11" name="Shape 9"/>
          <p:cNvSpPr/>
          <p:nvPr/>
        </p:nvSpPr>
        <p:spPr>
          <a:xfrm>
            <a:off x="1396127" y="4733925"/>
            <a:ext cx="600432" cy="22860"/>
          </a:xfrm>
          <a:prstGeom prst="roundRect">
            <a:avLst>
              <a:gd name="adj" fmla="val 1125868"/>
            </a:avLst>
          </a:prstGeom>
          <a:solidFill>
            <a:srgbClr val="D7425E"/>
          </a:solidFill>
          <a:ln/>
        </p:spPr>
      </p:sp>
      <p:sp>
        <p:nvSpPr>
          <p:cNvPr id="12" name="Shape 10"/>
          <p:cNvSpPr/>
          <p:nvPr/>
        </p:nvSpPr>
        <p:spPr>
          <a:xfrm>
            <a:off x="1032986" y="4552355"/>
            <a:ext cx="386001" cy="386001"/>
          </a:xfrm>
          <a:prstGeom prst="roundRect">
            <a:avLst>
              <a:gd name="adj" fmla="val 66677"/>
            </a:avLst>
          </a:prstGeom>
          <a:solidFill>
            <a:srgbClr val="00002E"/>
          </a:solidFill>
          <a:ln w="15240">
            <a:solidFill>
              <a:srgbClr val="D7425E"/>
            </a:solidFill>
            <a:prstDash val="solid"/>
          </a:ln>
        </p:spPr>
      </p:sp>
      <p:sp>
        <p:nvSpPr>
          <p:cNvPr id="13" name="Text 11"/>
          <p:cNvSpPr/>
          <p:nvPr/>
        </p:nvSpPr>
        <p:spPr>
          <a:xfrm>
            <a:off x="1153358" y="4624149"/>
            <a:ext cx="145256" cy="242292"/>
          </a:xfrm>
          <a:prstGeom prst="rect">
            <a:avLst/>
          </a:prstGeom>
          <a:noFill/>
          <a:ln/>
        </p:spPr>
        <p:txBody>
          <a:bodyPr wrap="none" lIns="0" tIns="0" rIns="0" bIns="0" rtlCol="0" anchor="t"/>
          <a:lstStyle/>
          <a:p>
            <a:pPr algn="ctr" indent="0" marL="0">
              <a:lnSpc>
                <a:spcPts val="1900"/>
              </a:lnSpc>
              <a:buNone/>
            </a:pPr>
            <a:r>
              <a:rPr lang="en-US" sz="1900" dirty="0">
                <a:solidFill>
                  <a:srgbClr val="FFFFFF"/>
                </a:solidFill>
                <a:latin typeface="Nunito Semi Bold" pitchFamily="34" charset="0"/>
                <a:ea typeface="Nunito Semi Bold" pitchFamily="34" charset="-122"/>
                <a:cs typeface="Nunito Semi Bold" pitchFamily="34" charset="-120"/>
              </a:rPr>
              <a:t>2</a:t>
            </a:r>
            <a:endParaRPr lang="en-US" sz="1900" dirty="0"/>
          </a:p>
        </p:txBody>
      </p:sp>
      <p:sp>
        <p:nvSpPr>
          <p:cNvPr id="14" name="Text 12"/>
          <p:cNvSpPr/>
          <p:nvPr/>
        </p:nvSpPr>
        <p:spPr>
          <a:xfrm>
            <a:off x="2169676" y="4530923"/>
            <a:ext cx="2018586" cy="252174"/>
          </a:xfrm>
          <a:prstGeom prst="rect">
            <a:avLst/>
          </a:prstGeom>
          <a:noFill/>
          <a:ln/>
        </p:spPr>
        <p:txBody>
          <a:bodyPr wrap="none" lIns="0" tIns="0" rIns="0" bIns="0" rtlCol="0" anchor="t"/>
          <a:lstStyle/>
          <a:p>
            <a:pPr algn="l" indent="0" marL="0">
              <a:lnSpc>
                <a:spcPts val="1950"/>
              </a:lnSpc>
              <a:buNone/>
            </a:pPr>
            <a:r>
              <a:rPr lang="en-US" sz="1550" dirty="0">
                <a:solidFill>
                  <a:srgbClr val="FFFFFF"/>
                </a:solidFill>
                <a:latin typeface="Nunito Semi Bold" pitchFamily="34" charset="0"/>
                <a:ea typeface="Nunito Semi Bold" pitchFamily="34" charset="-122"/>
                <a:cs typeface="Nunito Semi Bold" pitchFamily="34" charset="-120"/>
              </a:rPr>
              <a:t>Bixinta Amarka</a:t>
            </a:r>
            <a:endParaRPr lang="en-US" sz="1550" dirty="0"/>
          </a:p>
        </p:txBody>
      </p:sp>
      <p:sp>
        <p:nvSpPr>
          <p:cNvPr id="15" name="Text 13"/>
          <p:cNvSpPr/>
          <p:nvPr/>
        </p:nvSpPr>
        <p:spPr>
          <a:xfrm>
            <a:off x="2169676" y="4885968"/>
            <a:ext cx="11491912" cy="274439"/>
          </a:xfrm>
          <a:prstGeom prst="rect">
            <a:avLst/>
          </a:prstGeom>
          <a:noFill/>
          <a:ln/>
        </p:spPr>
        <p:txBody>
          <a:bodyPr wrap="none" lIns="0" tIns="0" rIns="0" bIns="0" rtlCol="0" anchor="t"/>
          <a:lstStyle/>
          <a:p>
            <a:pPr algn="l" indent="0" marL="0">
              <a:lnSpc>
                <a:spcPts val="2150"/>
              </a:lnSpc>
              <a:buNone/>
            </a:pPr>
            <a:r>
              <a:rPr lang="en-US" sz="1350" dirty="0">
                <a:solidFill>
                  <a:srgbClr val="FFFFFF"/>
                </a:solidFill>
                <a:latin typeface="PT Sans" pitchFamily="34" charset="0"/>
                <a:ea typeface="PT Sans" pitchFamily="34" charset="-122"/>
                <a:cs typeface="PT Sans" pitchFamily="34" charset="-120"/>
              </a:rPr>
              <a:t>Hab-socodka amarka iyo keenista degdegga ah.</a:t>
            </a:r>
            <a:endParaRPr lang="en-US" sz="1350" dirty="0"/>
          </a:p>
        </p:txBody>
      </p:sp>
      <p:sp>
        <p:nvSpPr>
          <p:cNvPr id="16" name="Shape 14"/>
          <p:cNvSpPr/>
          <p:nvPr/>
        </p:nvSpPr>
        <p:spPr>
          <a:xfrm>
            <a:off x="1396127" y="5878116"/>
            <a:ext cx="600432" cy="22860"/>
          </a:xfrm>
          <a:prstGeom prst="roundRect">
            <a:avLst>
              <a:gd name="adj" fmla="val 1125868"/>
            </a:avLst>
          </a:prstGeom>
          <a:solidFill>
            <a:srgbClr val="DD785E"/>
          </a:solidFill>
          <a:ln/>
        </p:spPr>
      </p:sp>
      <p:sp>
        <p:nvSpPr>
          <p:cNvPr id="17" name="Shape 15"/>
          <p:cNvSpPr/>
          <p:nvPr/>
        </p:nvSpPr>
        <p:spPr>
          <a:xfrm>
            <a:off x="1032986" y="5696545"/>
            <a:ext cx="386001" cy="386001"/>
          </a:xfrm>
          <a:prstGeom prst="roundRect">
            <a:avLst>
              <a:gd name="adj" fmla="val 66677"/>
            </a:avLst>
          </a:prstGeom>
          <a:solidFill>
            <a:srgbClr val="00002E"/>
          </a:solidFill>
          <a:ln w="15240">
            <a:solidFill>
              <a:srgbClr val="DD785E"/>
            </a:solidFill>
            <a:prstDash val="solid"/>
          </a:ln>
        </p:spPr>
      </p:sp>
      <p:sp>
        <p:nvSpPr>
          <p:cNvPr id="18" name="Text 16"/>
          <p:cNvSpPr/>
          <p:nvPr/>
        </p:nvSpPr>
        <p:spPr>
          <a:xfrm>
            <a:off x="1153358" y="5768340"/>
            <a:ext cx="145256" cy="242292"/>
          </a:xfrm>
          <a:prstGeom prst="rect">
            <a:avLst/>
          </a:prstGeom>
          <a:noFill/>
          <a:ln/>
        </p:spPr>
        <p:txBody>
          <a:bodyPr wrap="none" lIns="0" tIns="0" rIns="0" bIns="0" rtlCol="0" anchor="t"/>
          <a:lstStyle/>
          <a:p>
            <a:pPr algn="ctr" indent="0" marL="0">
              <a:lnSpc>
                <a:spcPts val="1900"/>
              </a:lnSpc>
              <a:buNone/>
            </a:pPr>
            <a:r>
              <a:rPr lang="en-US" sz="1900" dirty="0">
                <a:solidFill>
                  <a:srgbClr val="FFFFFF"/>
                </a:solidFill>
                <a:latin typeface="Nunito Semi Bold" pitchFamily="34" charset="0"/>
                <a:ea typeface="Nunito Semi Bold" pitchFamily="34" charset="-122"/>
                <a:cs typeface="Nunito Semi Bold" pitchFamily="34" charset="-120"/>
              </a:rPr>
              <a:t>3</a:t>
            </a:r>
            <a:endParaRPr lang="en-US" sz="1900" dirty="0"/>
          </a:p>
        </p:txBody>
      </p:sp>
      <p:sp>
        <p:nvSpPr>
          <p:cNvPr id="19" name="Text 17"/>
          <p:cNvSpPr/>
          <p:nvPr/>
        </p:nvSpPr>
        <p:spPr>
          <a:xfrm>
            <a:off x="2169676" y="5675114"/>
            <a:ext cx="2072521" cy="252174"/>
          </a:xfrm>
          <a:prstGeom prst="rect">
            <a:avLst/>
          </a:prstGeom>
          <a:noFill/>
          <a:ln/>
        </p:spPr>
        <p:txBody>
          <a:bodyPr wrap="none" lIns="0" tIns="0" rIns="0" bIns="0" rtlCol="0" anchor="t"/>
          <a:lstStyle/>
          <a:p>
            <a:pPr algn="l" indent="0" marL="0">
              <a:lnSpc>
                <a:spcPts val="1950"/>
              </a:lnSpc>
              <a:buNone/>
            </a:pPr>
            <a:r>
              <a:rPr lang="en-US" sz="1550" dirty="0">
                <a:solidFill>
                  <a:srgbClr val="FFFFFF"/>
                </a:solidFill>
                <a:latin typeface="Nunito Semi Bold" pitchFamily="34" charset="0"/>
                <a:ea typeface="Nunito Semi Bold" pitchFamily="34" charset="-122"/>
                <a:cs typeface="Nunito Semi Bold" pitchFamily="34" charset="-120"/>
              </a:rPr>
              <a:t>Adeegga Macaamiisha</a:t>
            </a:r>
            <a:endParaRPr lang="en-US" sz="1550" dirty="0"/>
          </a:p>
        </p:txBody>
      </p:sp>
      <p:sp>
        <p:nvSpPr>
          <p:cNvPr id="20" name="Text 18"/>
          <p:cNvSpPr/>
          <p:nvPr/>
        </p:nvSpPr>
        <p:spPr>
          <a:xfrm>
            <a:off x="2169676" y="6030158"/>
            <a:ext cx="11491912" cy="274439"/>
          </a:xfrm>
          <a:prstGeom prst="rect">
            <a:avLst/>
          </a:prstGeom>
          <a:noFill/>
          <a:ln/>
        </p:spPr>
        <p:txBody>
          <a:bodyPr wrap="none" lIns="0" tIns="0" rIns="0" bIns="0" rtlCol="0" anchor="t"/>
          <a:lstStyle/>
          <a:p>
            <a:pPr algn="l" indent="0" marL="0">
              <a:lnSpc>
                <a:spcPts val="2150"/>
              </a:lnSpc>
              <a:buNone/>
            </a:pPr>
            <a:r>
              <a:rPr lang="en-US" sz="1350" dirty="0">
                <a:solidFill>
                  <a:srgbClr val="FFFFFF"/>
                </a:solidFill>
                <a:latin typeface="PT Sans" pitchFamily="34" charset="0"/>
                <a:ea typeface="PT Sans" pitchFamily="34" charset="-122"/>
                <a:cs typeface="PT Sans" pitchFamily="34" charset="-120"/>
              </a:rPr>
              <a:t>Taageero 24/7 ah si loo xalliyo su'aalaha iyo cabashooyinka.</a:t>
            </a:r>
            <a:endParaRPr lang="en-US" sz="1350" dirty="0"/>
          </a:p>
        </p:txBody>
      </p:sp>
      <p:sp>
        <p:nvSpPr>
          <p:cNvPr id="21" name="Shape 19"/>
          <p:cNvSpPr/>
          <p:nvPr/>
        </p:nvSpPr>
        <p:spPr>
          <a:xfrm>
            <a:off x="1396127" y="7022306"/>
            <a:ext cx="600432" cy="22860"/>
          </a:xfrm>
          <a:prstGeom prst="roundRect">
            <a:avLst>
              <a:gd name="adj" fmla="val 1125868"/>
            </a:avLst>
          </a:prstGeom>
          <a:solidFill>
            <a:srgbClr val="48A8E2"/>
          </a:solidFill>
          <a:ln/>
        </p:spPr>
      </p:sp>
      <p:sp>
        <p:nvSpPr>
          <p:cNvPr id="22" name="Shape 20"/>
          <p:cNvSpPr/>
          <p:nvPr/>
        </p:nvSpPr>
        <p:spPr>
          <a:xfrm>
            <a:off x="1032986" y="6840736"/>
            <a:ext cx="386001" cy="386001"/>
          </a:xfrm>
          <a:prstGeom prst="roundRect">
            <a:avLst>
              <a:gd name="adj" fmla="val 66677"/>
            </a:avLst>
          </a:prstGeom>
          <a:solidFill>
            <a:srgbClr val="00002E"/>
          </a:solidFill>
          <a:ln w="15240">
            <a:solidFill>
              <a:srgbClr val="48A8E2"/>
            </a:solidFill>
            <a:prstDash val="solid"/>
          </a:ln>
        </p:spPr>
      </p:sp>
      <p:sp>
        <p:nvSpPr>
          <p:cNvPr id="23" name="Text 21"/>
          <p:cNvSpPr/>
          <p:nvPr/>
        </p:nvSpPr>
        <p:spPr>
          <a:xfrm>
            <a:off x="1153358" y="6912531"/>
            <a:ext cx="145256" cy="242292"/>
          </a:xfrm>
          <a:prstGeom prst="rect">
            <a:avLst/>
          </a:prstGeom>
          <a:noFill/>
          <a:ln/>
        </p:spPr>
        <p:txBody>
          <a:bodyPr wrap="none" lIns="0" tIns="0" rIns="0" bIns="0" rtlCol="0" anchor="t"/>
          <a:lstStyle/>
          <a:p>
            <a:pPr algn="ctr" indent="0" marL="0">
              <a:lnSpc>
                <a:spcPts val="1900"/>
              </a:lnSpc>
              <a:buNone/>
            </a:pPr>
            <a:r>
              <a:rPr lang="en-US" sz="1900" dirty="0">
                <a:solidFill>
                  <a:srgbClr val="FFFFFF"/>
                </a:solidFill>
                <a:latin typeface="Nunito Semi Bold" pitchFamily="34" charset="0"/>
                <a:ea typeface="Nunito Semi Bold" pitchFamily="34" charset="-122"/>
                <a:cs typeface="Nunito Semi Bold" pitchFamily="34" charset="-120"/>
              </a:rPr>
              <a:t>4</a:t>
            </a:r>
            <a:endParaRPr lang="en-US" sz="1900" dirty="0"/>
          </a:p>
        </p:txBody>
      </p:sp>
      <p:sp>
        <p:nvSpPr>
          <p:cNvPr id="24" name="Text 22"/>
          <p:cNvSpPr/>
          <p:nvPr/>
        </p:nvSpPr>
        <p:spPr>
          <a:xfrm>
            <a:off x="2169676" y="6819305"/>
            <a:ext cx="2018586" cy="252174"/>
          </a:xfrm>
          <a:prstGeom prst="rect">
            <a:avLst/>
          </a:prstGeom>
          <a:noFill/>
          <a:ln/>
        </p:spPr>
        <p:txBody>
          <a:bodyPr wrap="none" lIns="0" tIns="0" rIns="0" bIns="0" rtlCol="0" anchor="t"/>
          <a:lstStyle/>
          <a:p>
            <a:pPr algn="l" indent="0" marL="0">
              <a:lnSpc>
                <a:spcPts val="1950"/>
              </a:lnSpc>
              <a:buNone/>
            </a:pPr>
            <a:r>
              <a:rPr lang="en-US" sz="1550" dirty="0">
                <a:solidFill>
                  <a:srgbClr val="FFFFFF"/>
                </a:solidFill>
                <a:latin typeface="Nunito Semi Bold" pitchFamily="34" charset="0"/>
                <a:ea typeface="Nunito Semi Bold" pitchFamily="34" charset="-122"/>
                <a:cs typeface="Nunito Semi Bold" pitchFamily="34" charset="-120"/>
              </a:rPr>
              <a:t>Tiknoolajiyadda</a:t>
            </a:r>
            <a:endParaRPr lang="en-US" sz="1550" dirty="0"/>
          </a:p>
        </p:txBody>
      </p:sp>
      <p:sp>
        <p:nvSpPr>
          <p:cNvPr id="25" name="Text 23"/>
          <p:cNvSpPr/>
          <p:nvPr/>
        </p:nvSpPr>
        <p:spPr>
          <a:xfrm>
            <a:off x="2169676" y="7174349"/>
            <a:ext cx="11491912" cy="274439"/>
          </a:xfrm>
          <a:prstGeom prst="rect">
            <a:avLst/>
          </a:prstGeom>
          <a:noFill/>
          <a:ln/>
        </p:spPr>
        <p:txBody>
          <a:bodyPr wrap="none" lIns="0" tIns="0" rIns="0" bIns="0" rtlCol="0" anchor="t"/>
          <a:lstStyle/>
          <a:p>
            <a:pPr algn="l" indent="0" marL="0">
              <a:lnSpc>
                <a:spcPts val="2150"/>
              </a:lnSpc>
              <a:buNone/>
            </a:pPr>
            <a:r>
              <a:rPr lang="en-US" sz="1350" dirty="0">
                <a:solidFill>
                  <a:srgbClr val="FFFFFF"/>
                </a:solidFill>
                <a:latin typeface="PT Sans" pitchFamily="34" charset="0"/>
                <a:ea typeface="PT Sans" pitchFamily="34" charset="-122"/>
                <a:cs typeface="PT Sans" pitchFamily="34" charset="-120"/>
              </a:rPr>
              <a:t>Adeegsiga CMS, CRM, iyo aaladaha falanqaynta sida Google Analytics.</a:t>
            </a:r>
            <a:endParaRPr lang="en-US" sz="1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968693" y="643890"/>
            <a:ext cx="5460206" cy="682466"/>
          </a:xfrm>
          <a:prstGeom prst="rect">
            <a:avLst/>
          </a:prstGeom>
          <a:noFill/>
          <a:ln/>
        </p:spPr>
        <p:txBody>
          <a:bodyPr wrap="none" lIns="0" tIns="0" rIns="0" bIns="0" rtlCol="0" anchor="t"/>
          <a:lstStyle/>
          <a:p>
            <a:pPr indent="0" marL="0">
              <a:lnSpc>
                <a:spcPts val="5350"/>
              </a:lnSpc>
              <a:buNone/>
            </a:pPr>
            <a:r>
              <a:rPr lang="en-US" sz="4250" dirty="0">
                <a:solidFill>
                  <a:srgbClr val="FFFFFF"/>
                </a:solidFill>
                <a:latin typeface="Nunito Semi Bold" pitchFamily="34" charset="0"/>
                <a:ea typeface="Nunito Semi Bold" pitchFamily="34" charset="-122"/>
                <a:cs typeface="Nunito Semi Bold" pitchFamily="34" charset="-120"/>
              </a:rPr>
              <a:t>Qorshaha Maaliyadda</a:t>
            </a:r>
            <a:endParaRPr lang="en-US" sz="4250" dirty="0"/>
          </a:p>
        </p:txBody>
      </p:sp>
      <p:sp>
        <p:nvSpPr>
          <p:cNvPr id="3" name="Text 1"/>
          <p:cNvSpPr/>
          <p:nvPr/>
        </p:nvSpPr>
        <p:spPr>
          <a:xfrm>
            <a:off x="968693" y="1790462"/>
            <a:ext cx="12692896" cy="1113711"/>
          </a:xfrm>
          <a:prstGeom prst="rect">
            <a:avLst/>
          </a:prstGeom>
          <a:noFill/>
          <a:ln/>
        </p:spPr>
        <p:txBody>
          <a:bodyPr wrap="square" lIns="0" tIns="0" rIns="0" bIns="0" rtlCol="0" anchor="t"/>
          <a:lstStyle/>
          <a:p>
            <a:pPr indent="0" marL="0">
              <a:lnSpc>
                <a:spcPts val="2900"/>
              </a:lnSpc>
              <a:buNone/>
            </a:pPr>
            <a:r>
              <a:rPr lang="en-US" sz="1800" dirty="0">
                <a:solidFill>
                  <a:srgbClr val="FFFFFF"/>
                </a:solidFill>
                <a:latin typeface="PT Sans" pitchFamily="34" charset="0"/>
                <a:ea typeface="PT Sans" pitchFamily="34" charset="-122"/>
                <a:cs typeface="PT Sans" pitchFamily="34" charset="-120"/>
              </a:rPr>
              <a:t>Qorshaha maaliyadda Market Hub wuxuu ka kooban yahay dhowr qodob oo muhiim ah. Kharashyada bilowga ah waxaa ka mid ah miisaaniyadda loogu talagalay horumarinta websaytka, suuqgeynta, iyo alaabta. Qaabka dakhliga wuxuu ku saleysan yahay kanaalada iibka kala duwan, oo ay ka mid yihiin iibka tooska ah ee online-ka iyo xayeysiisyada.</a:t>
            </a:r>
            <a:endParaRPr lang="en-US" sz="1800" dirty="0"/>
          </a:p>
        </p:txBody>
      </p:sp>
      <p:sp>
        <p:nvSpPr>
          <p:cNvPr id="4" name="Text 2"/>
          <p:cNvSpPr/>
          <p:nvPr/>
        </p:nvSpPr>
        <p:spPr>
          <a:xfrm>
            <a:off x="968693" y="3165158"/>
            <a:ext cx="12692896" cy="1113711"/>
          </a:xfrm>
          <a:prstGeom prst="rect">
            <a:avLst/>
          </a:prstGeom>
          <a:noFill/>
          <a:ln/>
        </p:spPr>
        <p:txBody>
          <a:bodyPr wrap="square" lIns="0" tIns="0" rIns="0" bIns="0" rtlCol="0" anchor="t"/>
          <a:lstStyle/>
          <a:p>
            <a:pPr indent="0" marL="0">
              <a:lnSpc>
                <a:spcPts val="2900"/>
              </a:lnSpc>
              <a:buNone/>
            </a:pPr>
            <a:r>
              <a:rPr lang="en-US" sz="1800" dirty="0">
                <a:solidFill>
                  <a:srgbClr val="FFFFFF"/>
                </a:solidFill>
                <a:latin typeface="PT Sans" pitchFamily="34" charset="0"/>
                <a:ea typeface="PT Sans" pitchFamily="34" charset="-122"/>
                <a:cs typeface="PT Sans" pitchFamily="34" charset="-120"/>
              </a:rPr>
              <a:t>Waxaan saadaalineynaa dakhli kordhaya muddo 1-3 sano ah, iyadoo la tixgelinayo kharashaadka hawlgalka la filayo ee loogu talagalay gaadiidka alaabta, suuqgeynta, iyo shaqaalaha. Inkasta oo aan filayno kharashyo bilowga ah, waxaan rajeyneynaa inaan gaaarno faa'iido sanadaha ugu horreeya ee hawlgalka.</a:t>
            </a:r>
            <a:endParaRPr lang="en-US" sz="1800" dirty="0"/>
          </a:p>
        </p:txBody>
      </p:sp>
      <p:sp>
        <p:nvSpPr>
          <p:cNvPr id="5" name="Shape 3"/>
          <p:cNvSpPr/>
          <p:nvPr/>
        </p:nvSpPr>
        <p:spPr>
          <a:xfrm>
            <a:off x="968693" y="4539853"/>
            <a:ext cx="12692896" cy="3045857"/>
          </a:xfrm>
          <a:prstGeom prst="roundRect">
            <a:avLst>
              <a:gd name="adj" fmla="val 11428"/>
            </a:avLst>
          </a:prstGeom>
          <a:noFill/>
          <a:ln w="7620">
            <a:solidFill>
              <a:srgbClr val="FFFFFF">
                <a:alpha val="24000"/>
              </a:srgbClr>
            </a:solidFill>
            <a:prstDash val="solid"/>
          </a:ln>
        </p:spPr>
      </p:sp>
      <p:sp>
        <p:nvSpPr>
          <p:cNvPr id="6" name="Shape 4"/>
          <p:cNvSpPr/>
          <p:nvPr/>
        </p:nvSpPr>
        <p:spPr>
          <a:xfrm>
            <a:off x="976312" y="4547473"/>
            <a:ext cx="12677656" cy="1036082"/>
          </a:xfrm>
          <a:prstGeom prst="rect">
            <a:avLst/>
          </a:prstGeom>
          <a:solidFill>
            <a:srgbClr val="FFFFFF">
              <a:alpha val="4000"/>
            </a:srgbClr>
          </a:solidFill>
          <a:ln/>
        </p:spPr>
      </p:sp>
      <p:sp>
        <p:nvSpPr>
          <p:cNvPr id="7" name="Text 5"/>
          <p:cNvSpPr/>
          <p:nvPr/>
        </p:nvSpPr>
        <p:spPr>
          <a:xfrm>
            <a:off x="1208723" y="4694277"/>
            <a:ext cx="2701409" cy="371237"/>
          </a:xfrm>
          <a:prstGeom prst="rect">
            <a:avLst/>
          </a:prstGeom>
          <a:noFill/>
          <a:ln/>
        </p:spPr>
        <p:txBody>
          <a:bodyPr wrap="none" lIns="0" tIns="0" rIns="0" bIns="0" rtlCol="0" anchor="t"/>
          <a:lstStyle/>
          <a:p>
            <a:pPr indent="0" marL="0">
              <a:lnSpc>
                <a:spcPts val="2900"/>
              </a:lnSpc>
              <a:buNone/>
            </a:pPr>
            <a:r>
              <a:rPr lang="en-US" sz="1800" dirty="0">
                <a:solidFill>
                  <a:srgbClr val="FFFFFF"/>
                </a:solidFill>
                <a:latin typeface="PT Sans" pitchFamily="34" charset="0"/>
                <a:ea typeface="PT Sans" pitchFamily="34" charset="-122"/>
                <a:cs typeface="PT Sans" pitchFamily="34" charset="-120"/>
              </a:rPr>
              <a:t>Sannadka</a:t>
            </a:r>
            <a:endParaRPr lang="en-US" sz="1800" dirty="0"/>
          </a:p>
        </p:txBody>
      </p:sp>
      <p:sp>
        <p:nvSpPr>
          <p:cNvPr id="8" name="Text 6"/>
          <p:cNvSpPr/>
          <p:nvPr/>
        </p:nvSpPr>
        <p:spPr>
          <a:xfrm>
            <a:off x="4381857" y="4694277"/>
            <a:ext cx="2697599" cy="371237"/>
          </a:xfrm>
          <a:prstGeom prst="rect">
            <a:avLst/>
          </a:prstGeom>
          <a:noFill/>
          <a:ln/>
        </p:spPr>
        <p:txBody>
          <a:bodyPr wrap="none" lIns="0" tIns="0" rIns="0" bIns="0" rtlCol="0" anchor="t"/>
          <a:lstStyle/>
          <a:p>
            <a:pPr indent="0" marL="0">
              <a:lnSpc>
                <a:spcPts val="2900"/>
              </a:lnSpc>
              <a:buNone/>
            </a:pPr>
            <a:r>
              <a:rPr lang="en-US" sz="1800" dirty="0">
                <a:solidFill>
                  <a:srgbClr val="FFFFFF"/>
                </a:solidFill>
                <a:latin typeface="PT Sans" pitchFamily="34" charset="0"/>
                <a:ea typeface="PT Sans" pitchFamily="34" charset="-122"/>
                <a:cs typeface="PT Sans" pitchFamily="34" charset="-120"/>
              </a:rPr>
              <a:t>Dakhliga la Filayo</a:t>
            </a:r>
            <a:endParaRPr lang="en-US" sz="1800" dirty="0"/>
          </a:p>
        </p:txBody>
      </p:sp>
      <p:sp>
        <p:nvSpPr>
          <p:cNvPr id="9" name="Text 7"/>
          <p:cNvSpPr/>
          <p:nvPr/>
        </p:nvSpPr>
        <p:spPr>
          <a:xfrm>
            <a:off x="7551182" y="4694277"/>
            <a:ext cx="2697599" cy="371237"/>
          </a:xfrm>
          <a:prstGeom prst="rect">
            <a:avLst/>
          </a:prstGeom>
          <a:noFill/>
          <a:ln/>
        </p:spPr>
        <p:txBody>
          <a:bodyPr wrap="none" lIns="0" tIns="0" rIns="0" bIns="0" rtlCol="0" anchor="t"/>
          <a:lstStyle/>
          <a:p>
            <a:pPr indent="0" marL="0">
              <a:lnSpc>
                <a:spcPts val="2900"/>
              </a:lnSpc>
              <a:buNone/>
            </a:pPr>
            <a:r>
              <a:rPr lang="en-US" sz="1800" dirty="0">
                <a:solidFill>
                  <a:srgbClr val="FFFFFF"/>
                </a:solidFill>
                <a:latin typeface="PT Sans" pitchFamily="34" charset="0"/>
                <a:ea typeface="PT Sans" pitchFamily="34" charset="-122"/>
                <a:cs typeface="PT Sans" pitchFamily="34" charset="-120"/>
              </a:rPr>
              <a:t>Kharashaadka la Filayo</a:t>
            </a:r>
            <a:endParaRPr lang="en-US" sz="1800" dirty="0"/>
          </a:p>
        </p:txBody>
      </p:sp>
      <p:sp>
        <p:nvSpPr>
          <p:cNvPr id="10" name="Text 8"/>
          <p:cNvSpPr/>
          <p:nvPr/>
        </p:nvSpPr>
        <p:spPr>
          <a:xfrm>
            <a:off x="10720507" y="4694277"/>
            <a:ext cx="2701409" cy="742474"/>
          </a:xfrm>
          <a:prstGeom prst="rect">
            <a:avLst/>
          </a:prstGeom>
          <a:noFill/>
          <a:ln/>
        </p:spPr>
        <p:txBody>
          <a:bodyPr wrap="square" lIns="0" tIns="0" rIns="0" bIns="0" rtlCol="0" anchor="t"/>
          <a:lstStyle/>
          <a:p>
            <a:pPr indent="0" marL="0">
              <a:lnSpc>
                <a:spcPts val="2900"/>
              </a:lnSpc>
              <a:buNone/>
            </a:pPr>
            <a:r>
              <a:rPr lang="en-US" sz="1800" dirty="0">
                <a:solidFill>
                  <a:srgbClr val="FFFFFF"/>
                </a:solidFill>
                <a:latin typeface="PT Sans" pitchFamily="34" charset="0"/>
                <a:ea typeface="PT Sans" pitchFamily="34" charset="-122"/>
                <a:cs typeface="PT Sans" pitchFamily="34" charset="-120"/>
              </a:rPr>
              <a:t>Faa'iidada/Khasaaraha la Filayo</a:t>
            </a:r>
            <a:endParaRPr lang="en-US" sz="1800" dirty="0"/>
          </a:p>
        </p:txBody>
      </p:sp>
      <p:sp>
        <p:nvSpPr>
          <p:cNvPr id="11" name="Shape 9"/>
          <p:cNvSpPr/>
          <p:nvPr/>
        </p:nvSpPr>
        <p:spPr>
          <a:xfrm>
            <a:off x="976312" y="5583555"/>
            <a:ext cx="12677656" cy="664845"/>
          </a:xfrm>
          <a:prstGeom prst="rect">
            <a:avLst/>
          </a:prstGeom>
          <a:solidFill>
            <a:srgbClr val="000000">
              <a:alpha val="4000"/>
            </a:srgbClr>
          </a:solidFill>
          <a:ln/>
        </p:spPr>
      </p:sp>
      <p:sp>
        <p:nvSpPr>
          <p:cNvPr id="12" name="Text 10"/>
          <p:cNvSpPr/>
          <p:nvPr/>
        </p:nvSpPr>
        <p:spPr>
          <a:xfrm>
            <a:off x="1208723" y="5730359"/>
            <a:ext cx="2701409" cy="371237"/>
          </a:xfrm>
          <a:prstGeom prst="rect">
            <a:avLst/>
          </a:prstGeom>
          <a:noFill/>
          <a:ln/>
        </p:spPr>
        <p:txBody>
          <a:bodyPr wrap="none" lIns="0" tIns="0" rIns="0" bIns="0" rtlCol="0" anchor="t"/>
          <a:lstStyle/>
          <a:p>
            <a:pPr indent="0" marL="0">
              <a:lnSpc>
                <a:spcPts val="2900"/>
              </a:lnSpc>
              <a:buNone/>
            </a:pPr>
            <a:r>
              <a:rPr lang="en-US" sz="1800" dirty="0">
                <a:solidFill>
                  <a:srgbClr val="FFFFFF"/>
                </a:solidFill>
                <a:latin typeface="PT Sans" pitchFamily="34" charset="0"/>
                <a:ea typeface="PT Sans" pitchFamily="34" charset="-122"/>
                <a:cs typeface="PT Sans" pitchFamily="34" charset="-120"/>
              </a:rPr>
              <a:t>Sannadka 1</a:t>
            </a:r>
            <a:endParaRPr lang="en-US" sz="1800" dirty="0"/>
          </a:p>
        </p:txBody>
      </p:sp>
      <p:sp>
        <p:nvSpPr>
          <p:cNvPr id="13" name="Text 11"/>
          <p:cNvSpPr/>
          <p:nvPr/>
        </p:nvSpPr>
        <p:spPr>
          <a:xfrm>
            <a:off x="4381857" y="5730359"/>
            <a:ext cx="2697599" cy="371237"/>
          </a:xfrm>
          <a:prstGeom prst="rect">
            <a:avLst/>
          </a:prstGeom>
          <a:noFill/>
          <a:ln/>
        </p:spPr>
        <p:txBody>
          <a:bodyPr wrap="none" lIns="0" tIns="0" rIns="0" bIns="0" rtlCol="0" anchor="t"/>
          <a:lstStyle/>
          <a:p>
            <a:pPr indent="0" marL="0">
              <a:lnSpc>
                <a:spcPts val="2900"/>
              </a:lnSpc>
              <a:buNone/>
            </a:pPr>
            <a:r>
              <a:rPr lang="en-US" sz="1800" dirty="0">
                <a:solidFill>
                  <a:srgbClr val="FFFFFF"/>
                </a:solidFill>
                <a:latin typeface="PT Sans" pitchFamily="34" charset="0"/>
                <a:ea typeface="PT Sans" pitchFamily="34" charset="-122"/>
                <a:cs typeface="PT Sans" pitchFamily="34" charset="-120"/>
              </a:rPr>
              <a:t>$500,000</a:t>
            </a:r>
            <a:endParaRPr lang="en-US" sz="1800" dirty="0"/>
          </a:p>
        </p:txBody>
      </p:sp>
      <p:sp>
        <p:nvSpPr>
          <p:cNvPr id="14" name="Text 12"/>
          <p:cNvSpPr/>
          <p:nvPr/>
        </p:nvSpPr>
        <p:spPr>
          <a:xfrm>
            <a:off x="7551182" y="5730359"/>
            <a:ext cx="2697599" cy="371237"/>
          </a:xfrm>
          <a:prstGeom prst="rect">
            <a:avLst/>
          </a:prstGeom>
          <a:noFill/>
          <a:ln/>
        </p:spPr>
        <p:txBody>
          <a:bodyPr wrap="none" lIns="0" tIns="0" rIns="0" bIns="0" rtlCol="0" anchor="t"/>
          <a:lstStyle/>
          <a:p>
            <a:pPr indent="0" marL="0">
              <a:lnSpc>
                <a:spcPts val="2900"/>
              </a:lnSpc>
              <a:buNone/>
            </a:pPr>
            <a:r>
              <a:rPr lang="en-US" sz="1800" dirty="0">
                <a:solidFill>
                  <a:srgbClr val="FFFFFF"/>
                </a:solidFill>
                <a:latin typeface="PT Sans" pitchFamily="34" charset="0"/>
                <a:ea typeface="PT Sans" pitchFamily="34" charset="-122"/>
                <a:cs typeface="PT Sans" pitchFamily="34" charset="-120"/>
              </a:rPr>
              <a:t>$600,000</a:t>
            </a:r>
            <a:endParaRPr lang="en-US" sz="1800" dirty="0"/>
          </a:p>
        </p:txBody>
      </p:sp>
      <p:sp>
        <p:nvSpPr>
          <p:cNvPr id="15" name="Text 13"/>
          <p:cNvSpPr/>
          <p:nvPr/>
        </p:nvSpPr>
        <p:spPr>
          <a:xfrm>
            <a:off x="10720507" y="5730359"/>
            <a:ext cx="2701409" cy="371237"/>
          </a:xfrm>
          <a:prstGeom prst="rect">
            <a:avLst/>
          </a:prstGeom>
          <a:noFill/>
          <a:ln/>
        </p:spPr>
        <p:txBody>
          <a:bodyPr wrap="none" lIns="0" tIns="0" rIns="0" bIns="0" rtlCol="0" anchor="t"/>
          <a:lstStyle/>
          <a:p>
            <a:pPr indent="0" marL="0">
              <a:lnSpc>
                <a:spcPts val="2900"/>
              </a:lnSpc>
              <a:buNone/>
            </a:pPr>
            <a:r>
              <a:rPr lang="en-US" sz="1800" dirty="0">
                <a:solidFill>
                  <a:srgbClr val="FFFFFF"/>
                </a:solidFill>
                <a:latin typeface="PT Sans" pitchFamily="34" charset="0"/>
                <a:ea typeface="PT Sans" pitchFamily="34" charset="-122"/>
                <a:cs typeface="PT Sans" pitchFamily="34" charset="-120"/>
              </a:rPr>
              <a:t>-$100,000</a:t>
            </a:r>
            <a:endParaRPr lang="en-US" sz="1800" dirty="0"/>
          </a:p>
        </p:txBody>
      </p:sp>
      <p:sp>
        <p:nvSpPr>
          <p:cNvPr id="16" name="Shape 14"/>
          <p:cNvSpPr/>
          <p:nvPr/>
        </p:nvSpPr>
        <p:spPr>
          <a:xfrm>
            <a:off x="976312" y="6248400"/>
            <a:ext cx="12677656" cy="664845"/>
          </a:xfrm>
          <a:prstGeom prst="rect">
            <a:avLst/>
          </a:prstGeom>
          <a:solidFill>
            <a:srgbClr val="FFFFFF">
              <a:alpha val="4000"/>
            </a:srgbClr>
          </a:solidFill>
          <a:ln/>
        </p:spPr>
      </p:sp>
      <p:sp>
        <p:nvSpPr>
          <p:cNvPr id="17" name="Text 15"/>
          <p:cNvSpPr/>
          <p:nvPr/>
        </p:nvSpPr>
        <p:spPr>
          <a:xfrm>
            <a:off x="1208723" y="6395204"/>
            <a:ext cx="2701409" cy="371237"/>
          </a:xfrm>
          <a:prstGeom prst="rect">
            <a:avLst/>
          </a:prstGeom>
          <a:noFill/>
          <a:ln/>
        </p:spPr>
        <p:txBody>
          <a:bodyPr wrap="none" lIns="0" tIns="0" rIns="0" bIns="0" rtlCol="0" anchor="t"/>
          <a:lstStyle/>
          <a:p>
            <a:pPr indent="0" marL="0">
              <a:lnSpc>
                <a:spcPts val="2900"/>
              </a:lnSpc>
              <a:buNone/>
            </a:pPr>
            <a:r>
              <a:rPr lang="en-US" sz="1800" dirty="0">
                <a:solidFill>
                  <a:srgbClr val="FFFFFF"/>
                </a:solidFill>
                <a:latin typeface="PT Sans" pitchFamily="34" charset="0"/>
                <a:ea typeface="PT Sans" pitchFamily="34" charset="-122"/>
                <a:cs typeface="PT Sans" pitchFamily="34" charset="-120"/>
              </a:rPr>
              <a:t>Sannadka 2</a:t>
            </a:r>
            <a:endParaRPr lang="en-US" sz="1800" dirty="0"/>
          </a:p>
        </p:txBody>
      </p:sp>
      <p:sp>
        <p:nvSpPr>
          <p:cNvPr id="18" name="Text 16"/>
          <p:cNvSpPr/>
          <p:nvPr/>
        </p:nvSpPr>
        <p:spPr>
          <a:xfrm>
            <a:off x="4381857" y="6395204"/>
            <a:ext cx="2697599" cy="371237"/>
          </a:xfrm>
          <a:prstGeom prst="rect">
            <a:avLst/>
          </a:prstGeom>
          <a:noFill/>
          <a:ln/>
        </p:spPr>
        <p:txBody>
          <a:bodyPr wrap="none" lIns="0" tIns="0" rIns="0" bIns="0" rtlCol="0" anchor="t"/>
          <a:lstStyle/>
          <a:p>
            <a:pPr indent="0" marL="0">
              <a:lnSpc>
                <a:spcPts val="2900"/>
              </a:lnSpc>
              <a:buNone/>
            </a:pPr>
            <a:r>
              <a:rPr lang="en-US" sz="1800" dirty="0">
                <a:solidFill>
                  <a:srgbClr val="FFFFFF"/>
                </a:solidFill>
                <a:latin typeface="PT Sans" pitchFamily="34" charset="0"/>
                <a:ea typeface="PT Sans" pitchFamily="34" charset="-122"/>
                <a:cs typeface="PT Sans" pitchFamily="34" charset="-120"/>
              </a:rPr>
              <a:t>$1,000,000</a:t>
            </a:r>
            <a:endParaRPr lang="en-US" sz="1800" dirty="0"/>
          </a:p>
        </p:txBody>
      </p:sp>
      <p:sp>
        <p:nvSpPr>
          <p:cNvPr id="19" name="Text 17"/>
          <p:cNvSpPr/>
          <p:nvPr/>
        </p:nvSpPr>
        <p:spPr>
          <a:xfrm>
            <a:off x="7551182" y="6395204"/>
            <a:ext cx="2697599" cy="371237"/>
          </a:xfrm>
          <a:prstGeom prst="rect">
            <a:avLst/>
          </a:prstGeom>
          <a:noFill/>
          <a:ln/>
        </p:spPr>
        <p:txBody>
          <a:bodyPr wrap="none" lIns="0" tIns="0" rIns="0" bIns="0" rtlCol="0" anchor="t"/>
          <a:lstStyle/>
          <a:p>
            <a:pPr indent="0" marL="0">
              <a:lnSpc>
                <a:spcPts val="2900"/>
              </a:lnSpc>
              <a:buNone/>
            </a:pPr>
            <a:r>
              <a:rPr lang="en-US" sz="1800" dirty="0">
                <a:solidFill>
                  <a:srgbClr val="FFFFFF"/>
                </a:solidFill>
                <a:latin typeface="PT Sans" pitchFamily="34" charset="0"/>
                <a:ea typeface="PT Sans" pitchFamily="34" charset="-122"/>
                <a:cs typeface="PT Sans" pitchFamily="34" charset="-120"/>
              </a:rPr>
              <a:t>$900,000</a:t>
            </a:r>
            <a:endParaRPr lang="en-US" sz="1800" dirty="0"/>
          </a:p>
        </p:txBody>
      </p:sp>
      <p:sp>
        <p:nvSpPr>
          <p:cNvPr id="20" name="Text 18"/>
          <p:cNvSpPr/>
          <p:nvPr/>
        </p:nvSpPr>
        <p:spPr>
          <a:xfrm>
            <a:off x="10720507" y="6395204"/>
            <a:ext cx="2701409" cy="371237"/>
          </a:xfrm>
          <a:prstGeom prst="rect">
            <a:avLst/>
          </a:prstGeom>
          <a:noFill/>
          <a:ln/>
        </p:spPr>
        <p:txBody>
          <a:bodyPr wrap="none" lIns="0" tIns="0" rIns="0" bIns="0" rtlCol="0" anchor="t"/>
          <a:lstStyle/>
          <a:p>
            <a:pPr indent="0" marL="0">
              <a:lnSpc>
                <a:spcPts val="2900"/>
              </a:lnSpc>
              <a:buNone/>
            </a:pPr>
            <a:r>
              <a:rPr lang="en-US" sz="1800" dirty="0">
                <a:solidFill>
                  <a:srgbClr val="FFFFFF"/>
                </a:solidFill>
                <a:latin typeface="PT Sans" pitchFamily="34" charset="0"/>
                <a:ea typeface="PT Sans" pitchFamily="34" charset="-122"/>
                <a:cs typeface="PT Sans" pitchFamily="34" charset="-120"/>
              </a:rPr>
              <a:t>$100,000</a:t>
            </a:r>
            <a:endParaRPr lang="en-US" sz="1800" dirty="0"/>
          </a:p>
        </p:txBody>
      </p:sp>
      <p:sp>
        <p:nvSpPr>
          <p:cNvPr id="21" name="Shape 19"/>
          <p:cNvSpPr/>
          <p:nvPr/>
        </p:nvSpPr>
        <p:spPr>
          <a:xfrm>
            <a:off x="976312" y="6913245"/>
            <a:ext cx="12677656" cy="664845"/>
          </a:xfrm>
          <a:prstGeom prst="rect">
            <a:avLst/>
          </a:prstGeom>
          <a:solidFill>
            <a:srgbClr val="000000">
              <a:alpha val="4000"/>
            </a:srgbClr>
          </a:solidFill>
          <a:ln/>
        </p:spPr>
      </p:sp>
      <p:sp>
        <p:nvSpPr>
          <p:cNvPr id="22" name="Text 20"/>
          <p:cNvSpPr/>
          <p:nvPr/>
        </p:nvSpPr>
        <p:spPr>
          <a:xfrm>
            <a:off x="1208723" y="7060049"/>
            <a:ext cx="2701409" cy="371237"/>
          </a:xfrm>
          <a:prstGeom prst="rect">
            <a:avLst/>
          </a:prstGeom>
          <a:noFill/>
          <a:ln/>
        </p:spPr>
        <p:txBody>
          <a:bodyPr wrap="none" lIns="0" tIns="0" rIns="0" bIns="0" rtlCol="0" anchor="t"/>
          <a:lstStyle/>
          <a:p>
            <a:pPr indent="0" marL="0">
              <a:lnSpc>
                <a:spcPts val="2900"/>
              </a:lnSpc>
              <a:buNone/>
            </a:pPr>
            <a:r>
              <a:rPr lang="en-US" sz="1800" dirty="0">
                <a:solidFill>
                  <a:srgbClr val="FFFFFF"/>
                </a:solidFill>
                <a:latin typeface="PT Sans" pitchFamily="34" charset="0"/>
                <a:ea typeface="PT Sans" pitchFamily="34" charset="-122"/>
                <a:cs typeface="PT Sans" pitchFamily="34" charset="-120"/>
              </a:rPr>
              <a:t>Sannadka 3</a:t>
            </a:r>
            <a:endParaRPr lang="en-US" sz="1800" dirty="0"/>
          </a:p>
        </p:txBody>
      </p:sp>
      <p:sp>
        <p:nvSpPr>
          <p:cNvPr id="23" name="Text 21"/>
          <p:cNvSpPr/>
          <p:nvPr/>
        </p:nvSpPr>
        <p:spPr>
          <a:xfrm>
            <a:off x="4381857" y="7060049"/>
            <a:ext cx="2697599" cy="371237"/>
          </a:xfrm>
          <a:prstGeom prst="rect">
            <a:avLst/>
          </a:prstGeom>
          <a:noFill/>
          <a:ln/>
        </p:spPr>
        <p:txBody>
          <a:bodyPr wrap="none" lIns="0" tIns="0" rIns="0" bIns="0" rtlCol="0" anchor="t"/>
          <a:lstStyle/>
          <a:p>
            <a:pPr indent="0" marL="0">
              <a:lnSpc>
                <a:spcPts val="2900"/>
              </a:lnSpc>
              <a:buNone/>
            </a:pPr>
            <a:r>
              <a:rPr lang="en-US" sz="1800" dirty="0">
                <a:solidFill>
                  <a:srgbClr val="FFFFFF"/>
                </a:solidFill>
                <a:latin typeface="PT Sans" pitchFamily="34" charset="0"/>
                <a:ea typeface="PT Sans" pitchFamily="34" charset="-122"/>
                <a:cs typeface="PT Sans" pitchFamily="34" charset="-120"/>
              </a:rPr>
              <a:t>$1,500,000</a:t>
            </a:r>
            <a:endParaRPr lang="en-US" sz="1800" dirty="0"/>
          </a:p>
        </p:txBody>
      </p:sp>
      <p:sp>
        <p:nvSpPr>
          <p:cNvPr id="24" name="Text 22"/>
          <p:cNvSpPr/>
          <p:nvPr/>
        </p:nvSpPr>
        <p:spPr>
          <a:xfrm>
            <a:off x="7551182" y="7060049"/>
            <a:ext cx="2697599" cy="371237"/>
          </a:xfrm>
          <a:prstGeom prst="rect">
            <a:avLst/>
          </a:prstGeom>
          <a:noFill/>
          <a:ln/>
        </p:spPr>
        <p:txBody>
          <a:bodyPr wrap="none" lIns="0" tIns="0" rIns="0" bIns="0" rtlCol="0" anchor="t"/>
          <a:lstStyle/>
          <a:p>
            <a:pPr indent="0" marL="0">
              <a:lnSpc>
                <a:spcPts val="2900"/>
              </a:lnSpc>
              <a:buNone/>
            </a:pPr>
            <a:r>
              <a:rPr lang="en-US" sz="1800" dirty="0">
                <a:solidFill>
                  <a:srgbClr val="FFFFFF"/>
                </a:solidFill>
                <a:latin typeface="PT Sans" pitchFamily="34" charset="0"/>
                <a:ea typeface="PT Sans" pitchFamily="34" charset="-122"/>
                <a:cs typeface="PT Sans" pitchFamily="34" charset="-120"/>
              </a:rPr>
              <a:t>$1,200,000</a:t>
            </a:r>
            <a:endParaRPr lang="en-US" sz="1800" dirty="0"/>
          </a:p>
        </p:txBody>
      </p:sp>
      <p:sp>
        <p:nvSpPr>
          <p:cNvPr id="25" name="Text 23"/>
          <p:cNvSpPr/>
          <p:nvPr/>
        </p:nvSpPr>
        <p:spPr>
          <a:xfrm>
            <a:off x="10720507" y="7060049"/>
            <a:ext cx="2701409" cy="371237"/>
          </a:xfrm>
          <a:prstGeom prst="rect">
            <a:avLst/>
          </a:prstGeom>
          <a:noFill/>
          <a:ln/>
        </p:spPr>
        <p:txBody>
          <a:bodyPr wrap="none" lIns="0" tIns="0" rIns="0" bIns="0" rtlCol="0" anchor="t"/>
          <a:lstStyle/>
          <a:p>
            <a:pPr indent="0" marL="0">
              <a:lnSpc>
                <a:spcPts val="2900"/>
              </a:lnSpc>
              <a:buNone/>
            </a:pPr>
            <a:r>
              <a:rPr lang="en-US" sz="1800" dirty="0">
                <a:solidFill>
                  <a:srgbClr val="FFFFFF"/>
                </a:solidFill>
                <a:latin typeface="PT Sans" pitchFamily="34" charset="0"/>
                <a:ea typeface="PT Sans" pitchFamily="34" charset="-122"/>
                <a:cs typeface="PT Sans" pitchFamily="34" charset="-120"/>
              </a:rPr>
              <a:t>$300,000</a:t>
            </a:r>
            <a:endParaRPr lang="en-US" sz="1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968693" y="721519"/>
            <a:ext cx="7871579" cy="652701"/>
          </a:xfrm>
          <a:prstGeom prst="rect">
            <a:avLst/>
          </a:prstGeom>
          <a:noFill/>
          <a:ln/>
        </p:spPr>
        <p:txBody>
          <a:bodyPr wrap="none" lIns="0" tIns="0" rIns="0" bIns="0" rtlCol="0" anchor="t"/>
          <a:lstStyle/>
          <a:p>
            <a:pPr indent="0" marL="0">
              <a:lnSpc>
                <a:spcPts val="5100"/>
              </a:lnSpc>
              <a:buNone/>
            </a:pPr>
            <a:r>
              <a:rPr lang="en-US" sz="4100" dirty="0">
                <a:solidFill>
                  <a:srgbClr val="FFFFFF"/>
                </a:solidFill>
                <a:latin typeface="Nunito Semi Bold" pitchFamily="34" charset="0"/>
                <a:ea typeface="Nunito Semi Bold" pitchFamily="34" charset="-122"/>
                <a:cs typeface="Nunito Semi Bold" pitchFamily="34" charset="-120"/>
              </a:rPr>
              <a:t>Istaraatiijiyada Waara iyo Kobaca</a:t>
            </a:r>
            <a:endParaRPr lang="en-US" sz="4100" dirty="0"/>
          </a:p>
        </p:txBody>
      </p:sp>
      <p:sp>
        <p:nvSpPr>
          <p:cNvPr id="3" name="Text 1"/>
          <p:cNvSpPr/>
          <p:nvPr/>
        </p:nvSpPr>
        <p:spPr>
          <a:xfrm>
            <a:off x="968693" y="1818084"/>
            <a:ext cx="12692896" cy="1065133"/>
          </a:xfrm>
          <a:prstGeom prst="rect">
            <a:avLst/>
          </a:prstGeom>
          <a:noFill/>
          <a:ln/>
        </p:spPr>
        <p:txBody>
          <a:bodyPr wrap="square" lIns="0" tIns="0" rIns="0" bIns="0" rtlCol="0" anchor="t"/>
          <a:lstStyle/>
          <a:p>
            <a:pPr indent="0" marL="0">
              <a:lnSpc>
                <a:spcPts val="2750"/>
              </a:lnSpc>
              <a:buNone/>
            </a:pPr>
            <a:r>
              <a:rPr lang="en-US" sz="1700" dirty="0">
                <a:solidFill>
                  <a:srgbClr val="FFFFFF"/>
                </a:solidFill>
                <a:latin typeface="PT Sans" pitchFamily="34" charset="0"/>
                <a:ea typeface="PT Sans" pitchFamily="34" charset="-122"/>
                <a:cs typeface="PT Sans" pitchFamily="34" charset="-120"/>
              </a:rPr>
              <a:t>Market Hub waxay diiradda saareysaa istaraatiijiyado waara iyo kobac. Waxaan higsaneynaa inaan noqonno ganacsiga ugu saaxiibtinimada badan deegaanka, iyadoo la adeegsanayo baakadaha deegaanka u roon iyo yareynta qashinka. Si loo hubiyo kobaca joogtada ah, waxaan sameyn doonnaa barnaamijyo daacadnimo iyo dhiirrigelin referrals si loo hayo macaamiisha.</a:t>
            </a:r>
            <a:endParaRPr lang="en-US" sz="1700" dirty="0"/>
          </a:p>
        </p:txBody>
      </p:sp>
      <p:sp>
        <p:nvSpPr>
          <p:cNvPr id="4" name="Text 2"/>
          <p:cNvSpPr/>
          <p:nvPr/>
        </p:nvSpPr>
        <p:spPr>
          <a:xfrm>
            <a:off x="968693" y="3132892"/>
            <a:ext cx="12692896" cy="1065133"/>
          </a:xfrm>
          <a:prstGeom prst="rect">
            <a:avLst/>
          </a:prstGeom>
          <a:noFill/>
          <a:ln/>
        </p:spPr>
        <p:txBody>
          <a:bodyPr wrap="square" lIns="0" tIns="0" rIns="0" bIns="0" rtlCol="0" anchor="t"/>
          <a:lstStyle/>
          <a:p>
            <a:pPr indent="0" marL="0">
              <a:lnSpc>
                <a:spcPts val="2750"/>
              </a:lnSpc>
              <a:buNone/>
            </a:pPr>
            <a:r>
              <a:rPr lang="en-US" sz="1700" dirty="0">
                <a:solidFill>
                  <a:srgbClr val="FFFFFF"/>
                </a:solidFill>
                <a:latin typeface="PT Sans" pitchFamily="34" charset="0"/>
                <a:ea typeface="PT Sans" pitchFamily="34" charset="-122"/>
                <a:cs typeface="PT Sans" pitchFamily="34" charset="-120"/>
              </a:rPr>
              <a:t>Qorshayaasha ballaadhinta waxaa ka mid ah in la kordhiyo alaabta la bixiyo iyo in la galo suuqyo cusub. Waxaan sidoo kale diyaarin doonnaa qorshooyin cusub oo kobcin ah si aan ugu diyaar garowno fursadaha mustaqbalka. Ujeedadayadu waa inaan si joogto ah u kordhino miisaanka ganacsigayaga iyadoo la ilaalinayo tayada adeegyada.</a:t>
            </a:r>
            <a:endParaRPr lang="en-US" sz="1700" dirty="0"/>
          </a:p>
        </p:txBody>
      </p:sp>
      <p:sp>
        <p:nvSpPr>
          <p:cNvPr id="5" name="Shape 3"/>
          <p:cNvSpPr/>
          <p:nvPr/>
        </p:nvSpPr>
        <p:spPr>
          <a:xfrm>
            <a:off x="968693" y="4697373"/>
            <a:ext cx="499348" cy="499348"/>
          </a:xfrm>
          <a:prstGeom prst="roundRect">
            <a:avLst>
              <a:gd name="adj" fmla="val 66667"/>
            </a:avLst>
          </a:prstGeom>
          <a:solidFill>
            <a:srgbClr val="00002E"/>
          </a:solidFill>
          <a:ln w="22860">
            <a:solidFill>
              <a:srgbClr val="F2B42D"/>
            </a:solidFill>
            <a:prstDash val="solid"/>
          </a:ln>
        </p:spPr>
      </p:sp>
      <p:sp>
        <p:nvSpPr>
          <p:cNvPr id="6" name="Text 4"/>
          <p:cNvSpPr/>
          <p:nvPr/>
        </p:nvSpPr>
        <p:spPr>
          <a:xfrm>
            <a:off x="1124307" y="4790361"/>
            <a:ext cx="188000" cy="313373"/>
          </a:xfrm>
          <a:prstGeom prst="rect">
            <a:avLst/>
          </a:prstGeom>
          <a:noFill/>
          <a:ln/>
        </p:spPr>
        <p:txBody>
          <a:bodyPr wrap="none" lIns="0" tIns="0" rIns="0" bIns="0" rtlCol="0" anchor="t"/>
          <a:lstStyle/>
          <a:p>
            <a:pPr algn="ctr" indent="0" marL="0">
              <a:lnSpc>
                <a:spcPts val="2450"/>
              </a:lnSpc>
              <a:buNone/>
            </a:pPr>
            <a:r>
              <a:rPr lang="en-US" sz="2450" dirty="0">
                <a:solidFill>
                  <a:srgbClr val="FFFFFF"/>
                </a:solidFill>
                <a:latin typeface="Nunito Semi Bold" pitchFamily="34" charset="0"/>
                <a:ea typeface="Nunito Semi Bold" pitchFamily="34" charset="-122"/>
                <a:cs typeface="Nunito Semi Bold" pitchFamily="34" charset="-120"/>
              </a:rPr>
              <a:t>1</a:t>
            </a:r>
            <a:endParaRPr lang="en-US" sz="2450" dirty="0"/>
          </a:p>
        </p:txBody>
      </p:sp>
      <p:sp>
        <p:nvSpPr>
          <p:cNvPr id="7" name="Text 5"/>
          <p:cNvSpPr/>
          <p:nvPr/>
        </p:nvSpPr>
        <p:spPr>
          <a:xfrm>
            <a:off x="1689973" y="4697373"/>
            <a:ext cx="5348645" cy="326350"/>
          </a:xfrm>
          <a:prstGeom prst="rect">
            <a:avLst/>
          </a:prstGeom>
          <a:noFill/>
          <a:ln/>
        </p:spPr>
        <p:txBody>
          <a:bodyPr wrap="none" lIns="0" tIns="0" rIns="0" bIns="0" rtlCol="0" anchor="t"/>
          <a:lstStyle/>
          <a:p>
            <a:pPr indent="0" marL="0">
              <a:lnSpc>
                <a:spcPts val="2550"/>
              </a:lnSpc>
              <a:buNone/>
            </a:pPr>
            <a:r>
              <a:rPr lang="en-US" sz="2050" dirty="0">
                <a:solidFill>
                  <a:srgbClr val="FFFFFF"/>
                </a:solidFill>
                <a:latin typeface="Nunito Semi Bold" pitchFamily="34" charset="0"/>
                <a:ea typeface="Nunito Semi Bold" pitchFamily="34" charset="-122"/>
                <a:cs typeface="Nunito Semi Bold" pitchFamily="34" charset="-120"/>
              </a:rPr>
              <a:t>Dhaqdhaqaaqyada u Wanaagsan Deegaanka</a:t>
            </a:r>
            <a:endParaRPr lang="en-US" sz="2050" dirty="0"/>
          </a:p>
        </p:txBody>
      </p:sp>
      <p:sp>
        <p:nvSpPr>
          <p:cNvPr id="8" name="Text 6"/>
          <p:cNvSpPr/>
          <p:nvPr/>
        </p:nvSpPr>
        <p:spPr>
          <a:xfrm>
            <a:off x="1689973" y="5156835"/>
            <a:ext cx="5514261" cy="710089"/>
          </a:xfrm>
          <a:prstGeom prst="rect">
            <a:avLst/>
          </a:prstGeom>
          <a:noFill/>
          <a:ln/>
        </p:spPr>
        <p:txBody>
          <a:bodyPr wrap="square" lIns="0" tIns="0" rIns="0" bIns="0" rtlCol="0" anchor="t"/>
          <a:lstStyle/>
          <a:p>
            <a:pPr indent="0" marL="0">
              <a:lnSpc>
                <a:spcPts val="2750"/>
              </a:lnSpc>
              <a:buNone/>
            </a:pPr>
            <a:r>
              <a:rPr lang="en-US" sz="1700" dirty="0">
                <a:solidFill>
                  <a:srgbClr val="FFFFFF"/>
                </a:solidFill>
                <a:latin typeface="PT Sans" pitchFamily="34" charset="0"/>
                <a:ea typeface="PT Sans" pitchFamily="34" charset="-122"/>
                <a:cs typeface="PT Sans" pitchFamily="34" charset="-120"/>
              </a:rPr>
              <a:t>Adeegsiga baakadaha deegaanka u roon iyo yareynta qashinka si loo dhiso sumcad wanaagsan.</a:t>
            </a:r>
            <a:endParaRPr lang="en-US" sz="1700" dirty="0"/>
          </a:p>
        </p:txBody>
      </p:sp>
      <p:sp>
        <p:nvSpPr>
          <p:cNvPr id="9" name="Shape 7"/>
          <p:cNvSpPr/>
          <p:nvPr/>
        </p:nvSpPr>
        <p:spPr>
          <a:xfrm>
            <a:off x="7426166" y="4697373"/>
            <a:ext cx="499348" cy="499348"/>
          </a:xfrm>
          <a:prstGeom prst="roundRect">
            <a:avLst>
              <a:gd name="adj" fmla="val 66667"/>
            </a:avLst>
          </a:prstGeom>
          <a:solidFill>
            <a:srgbClr val="00002E"/>
          </a:solidFill>
          <a:ln w="22860">
            <a:solidFill>
              <a:srgbClr val="D7425E"/>
            </a:solidFill>
            <a:prstDash val="solid"/>
          </a:ln>
        </p:spPr>
      </p:sp>
      <p:sp>
        <p:nvSpPr>
          <p:cNvPr id="10" name="Text 8"/>
          <p:cNvSpPr/>
          <p:nvPr/>
        </p:nvSpPr>
        <p:spPr>
          <a:xfrm>
            <a:off x="7581781" y="4790361"/>
            <a:ext cx="188000" cy="313373"/>
          </a:xfrm>
          <a:prstGeom prst="rect">
            <a:avLst/>
          </a:prstGeom>
          <a:noFill/>
          <a:ln/>
        </p:spPr>
        <p:txBody>
          <a:bodyPr wrap="none" lIns="0" tIns="0" rIns="0" bIns="0" rtlCol="0" anchor="t"/>
          <a:lstStyle/>
          <a:p>
            <a:pPr algn="ctr" indent="0" marL="0">
              <a:lnSpc>
                <a:spcPts val="2450"/>
              </a:lnSpc>
              <a:buNone/>
            </a:pPr>
            <a:r>
              <a:rPr lang="en-US" sz="2450" dirty="0">
                <a:solidFill>
                  <a:srgbClr val="FFFFFF"/>
                </a:solidFill>
                <a:latin typeface="Nunito Semi Bold" pitchFamily="34" charset="0"/>
                <a:ea typeface="Nunito Semi Bold" pitchFamily="34" charset="-122"/>
                <a:cs typeface="Nunito Semi Bold" pitchFamily="34" charset="-120"/>
              </a:rPr>
              <a:t>2</a:t>
            </a:r>
            <a:endParaRPr lang="en-US" sz="2450" dirty="0"/>
          </a:p>
        </p:txBody>
      </p:sp>
      <p:sp>
        <p:nvSpPr>
          <p:cNvPr id="11" name="Text 9"/>
          <p:cNvSpPr/>
          <p:nvPr/>
        </p:nvSpPr>
        <p:spPr>
          <a:xfrm>
            <a:off x="8147447" y="4697373"/>
            <a:ext cx="2610922" cy="326350"/>
          </a:xfrm>
          <a:prstGeom prst="rect">
            <a:avLst/>
          </a:prstGeom>
          <a:noFill/>
          <a:ln/>
        </p:spPr>
        <p:txBody>
          <a:bodyPr wrap="none" lIns="0" tIns="0" rIns="0" bIns="0" rtlCol="0" anchor="t"/>
          <a:lstStyle/>
          <a:p>
            <a:pPr indent="0" marL="0">
              <a:lnSpc>
                <a:spcPts val="2550"/>
              </a:lnSpc>
              <a:buNone/>
            </a:pPr>
            <a:r>
              <a:rPr lang="en-US" sz="2050" dirty="0">
                <a:solidFill>
                  <a:srgbClr val="FFFFFF"/>
                </a:solidFill>
                <a:latin typeface="Nunito Semi Bold" pitchFamily="34" charset="0"/>
                <a:ea typeface="Nunito Semi Bold" pitchFamily="34" charset="-122"/>
                <a:cs typeface="Nunito Semi Bold" pitchFamily="34" charset="-120"/>
              </a:rPr>
              <a:t>Haynta Macaamiisha</a:t>
            </a:r>
            <a:endParaRPr lang="en-US" sz="2050" dirty="0"/>
          </a:p>
        </p:txBody>
      </p:sp>
      <p:sp>
        <p:nvSpPr>
          <p:cNvPr id="12" name="Text 10"/>
          <p:cNvSpPr/>
          <p:nvPr/>
        </p:nvSpPr>
        <p:spPr>
          <a:xfrm>
            <a:off x="8147447" y="5156835"/>
            <a:ext cx="5514261" cy="710089"/>
          </a:xfrm>
          <a:prstGeom prst="rect">
            <a:avLst/>
          </a:prstGeom>
          <a:noFill/>
          <a:ln/>
        </p:spPr>
        <p:txBody>
          <a:bodyPr wrap="square" lIns="0" tIns="0" rIns="0" bIns="0" rtlCol="0" anchor="t"/>
          <a:lstStyle/>
          <a:p>
            <a:pPr indent="0" marL="0">
              <a:lnSpc>
                <a:spcPts val="2750"/>
              </a:lnSpc>
              <a:buNone/>
            </a:pPr>
            <a:r>
              <a:rPr lang="en-US" sz="1700" dirty="0">
                <a:solidFill>
                  <a:srgbClr val="FFFFFF"/>
                </a:solidFill>
                <a:latin typeface="PT Sans" pitchFamily="34" charset="0"/>
                <a:ea typeface="PT Sans" pitchFamily="34" charset="-122"/>
                <a:cs typeface="PT Sans" pitchFamily="34" charset="-120"/>
              </a:rPr>
              <a:t>Abuurista barnaamijyo daacadnimo iyo dhiirrigelin referrals si loo kordhiyo daacadnimada macaamiisha.</a:t>
            </a:r>
            <a:endParaRPr lang="en-US" sz="1700" dirty="0"/>
          </a:p>
        </p:txBody>
      </p:sp>
      <p:sp>
        <p:nvSpPr>
          <p:cNvPr id="13" name="Shape 11"/>
          <p:cNvSpPr/>
          <p:nvPr/>
        </p:nvSpPr>
        <p:spPr>
          <a:xfrm>
            <a:off x="968693" y="6338530"/>
            <a:ext cx="499348" cy="499348"/>
          </a:xfrm>
          <a:prstGeom prst="roundRect">
            <a:avLst>
              <a:gd name="adj" fmla="val 66667"/>
            </a:avLst>
          </a:prstGeom>
          <a:solidFill>
            <a:srgbClr val="00002E"/>
          </a:solidFill>
          <a:ln w="22860">
            <a:solidFill>
              <a:srgbClr val="DD785E"/>
            </a:solidFill>
            <a:prstDash val="solid"/>
          </a:ln>
        </p:spPr>
      </p:sp>
      <p:sp>
        <p:nvSpPr>
          <p:cNvPr id="14" name="Text 12"/>
          <p:cNvSpPr/>
          <p:nvPr/>
        </p:nvSpPr>
        <p:spPr>
          <a:xfrm>
            <a:off x="1124307" y="6431518"/>
            <a:ext cx="188000" cy="313373"/>
          </a:xfrm>
          <a:prstGeom prst="rect">
            <a:avLst/>
          </a:prstGeom>
          <a:noFill/>
          <a:ln/>
        </p:spPr>
        <p:txBody>
          <a:bodyPr wrap="none" lIns="0" tIns="0" rIns="0" bIns="0" rtlCol="0" anchor="t"/>
          <a:lstStyle/>
          <a:p>
            <a:pPr algn="ctr" indent="0" marL="0">
              <a:lnSpc>
                <a:spcPts val="2450"/>
              </a:lnSpc>
              <a:buNone/>
            </a:pPr>
            <a:r>
              <a:rPr lang="en-US" sz="2450" dirty="0">
                <a:solidFill>
                  <a:srgbClr val="FFFFFF"/>
                </a:solidFill>
                <a:latin typeface="Nunito Semi Bold" pitchFamily="34" charset="0"/>
                <a:ea typeface="Nunito Semi Bold" pitchFamily="34" charset="-122"/>
                <a:cs typeface="Nunito Semi Bold" pitchFamily="34" charset="-120"/>
              </a:rPr>
              <a:t>3</a:t>
            </a:r>
            <a:endParaRPr lang="en-US" sz="2450" dirty="0"/>
          </a:p>
        </p:txBody>
      </p:sp>
      <p:sp>
        <p:nvSpPr>
          <p:cNvPr id="15" name="Text 13"/>
          <p:cNvSpPr/>
          <p:nvPr/>
        </p:nvSpPr>
        <p:spPr>
          <a:xfrm>
            <a:off x="1689973" y="6338530"/>
            <a:ext cx="2733913" cy="326350"/>
          </a:xfrm>
          <a:prstGeom prst="rect">
            <a:avLst/>
          </a:prstGeom>
          <a:noFill/>
          <a:ln/>
        </p:spPr>
        <p:txBody>
          <a:bodyPr wrap="none" lIns="0" tIns="0" rIns="0" bIns="0" rtlCol="0" anchor="t"/>
          <a:lstStyle/>
          <a:p>
            <a:pPr indent="0" marL="0">
              <a:lnSpc>
                <a:spcPts val="2550"/>
              </a:lnSpc>
              <a:buNone/>
            </a:pPr>
            <a:r>
              <a:rPr lang="en-US" sz="2050" dirty="0">
                <a:solidFill>
                  <a:srgbClr val="FFFFFF"/>
                </a:solidFill>
                <a:latin typeface="Nunito Semi Bold" pitchFamily="34" charset="0"/>
                <a:ea typeface="Nunito Semi Bold" pitchFamily="34" charset="-122"/>
                <a:cs typeface="Nunito Semi Bold" pitchFamily="34" charset="-120"/>
              </a:rPr>
              <a:t>Qorshaha Ballaadhinta</a:t>
            </a:r>
            <a:endParaRPr lang="en-US" sz="2050" dirty="0"/>
          </a:p>
        </p:txBody>
      </p:sp>
      <p:sp>
        <p:nvSpPr>
          <p:cNvPr id="16" name="Text 14"/>
          <p:cNvSpPr/>
          <p:nvPr/>
        </p:nvSpPr>
        <p:spPr>
          <a:xfrm>
            <a:off x="1689973" y="6797993"/>
            <a:ext cx="5514261" cy="710089"/>
          </a:xfrm>
          <a:prstGeom prst="rect">
            <a:avLst/>
          </a:prstGeom>
          <a:noFill/>
          <a:ln/>
        </p:spPr>
        <p:txBody>
          <a:bodyPr wrap="square" lIns="0" tIns="0" rIns="0" bIns="0" rtlCol="0" anchor="t"/>
          <a:lstStyle/>
          <a:p>
            <a:pPr indent="0" marL="0">
              <a:lnSpc>
                <a:spcPts val="2750"/>
              </a:lnSpc>
              <a:buNone/>
            </a:pPr>
            <a:r>
              <a:rPr lang="en-US" sz="1700" dirty="0">
                <a:solidFill>
                  <a:srgbClr val="FFFFFF"/>
                </a:solidFill>
                <a:latin typeface="PT Sans" pitchFamily="34" charset="0"/>
                <a:ea typeface="PT Sans" pitchFamily="34" charset="-122"/>
                <a:cs typeface="PT Sans" pitchFamily="34" charset="-120"/>
              </a:rPr>
              <a:t>Kordhinta alaabta la bixiyo iyo gaaritaanka suuqyo cusub si loo kordhiyo ganacsiga.</a:t>
            </a:r>
            <a:endParaRPr lang="en-US" sz="1700" dirty="0"/>
          </a:p>
        </p:txBody>
      </p:sp>
      <p:sp>
        <p:nvSpPr>
          <p:cNvPr id="17" name="Shape 15"/>
          <p:cNvSpPr/>
          <p:nvPr/>
        </p:nvSpPr>
        <p:spPr>
          <a:xfrm>
            <a:off x="7426166" y="6338530"/>
            <a:ext cx="499348" cy="499348"/>
          </a:xfrm>
          <a:prstGeom prst="roundRect">
            <a:avLst>
              <a:gd name="adj" fmla="val 66667"/>
            </a:avLst>
          </a:prstGeom>
          <a:solidFill>
            <a:srgbClr val="00002E"/>
          </a:solidFill>
          <a:ln w="22860">
            <a:solidFill>
              <a:srgbClr val="48A8E2"/>
            </a:solidFill>
            <a:prstDash val="solid"/>
          </a:ln>
        </p:spPr>
      </p:sp>
      <p:sp>
        <p:nvSpPr>
          <p:cNvPr id="18" name="Text 16"/>
          <p:cNvSpPr/>
          <p:nvPr/>
        </p:nvSpPr>
        <p:spPr>
          <a:xfrm>
            <a:off x="7581781" y="6431518"/>
            <a:ext cx="188000" cy="313373"/>
          </a:xfrm>
          <a:prstGeom prst="rect">
            <a:avLst/>
          </a:prstGeom>
          <a:noFill/>
          <a:ln/>
        </p:spPr>
        <p:txBody>
          <a:bodyPr wrap="none" lIns="0" tIns="0" rIns="0" bIns="0" rtlCol="0" anchor="t"/>
          <a:lstStyle/>
          <a:p>
            <a:pPr algn="ctr" indent="0" marL="0">
              <a:lnSpc>
                <a:spcPts val="2450"/>
              </a:lnSpc>
              <a:buNone/>
            </a:pPr>
            <a:r>
              <a:rPr lang="en-US" sz="2450" dirty="0">
                <a:solidFill>
                  <a:srgbClr val="FFFFFF"/>
                </a:solidFill>
                <a:latin typeface="Nunito Semi Bold" pitchFamily="34" charset="0"/>
                <a:ea typeface="Nunito Semi Bold" pitchFamily="34" charset="-122"/>
                <a:cs typeface="Nunito Semi Bold" pitchFamily="34" charset="-120"/>
              </a:rPr>
              <a:t>4</a:t>
            </a:r>
            <a:endParaRPr lang="en-US" sz="2450" dirty="0"/>
          </a:p>
        </p:txBody>
      </p:sp>
      <p:sp>
        <p:nvSpPr>
          <p:cNvPr id="19" name="Text 17"/>
          <p:cNvSpPr/>
          <p:nvPr/>
        </p:nvSpPr>
        <p:spPr>
          <a:xfrm>
            <a:off x="8147447" y="6338530"/>
            <a:ext cx="3709392" cy="326350"/>
          </a:xfrm>
          <a:prstGeom prst="rect">
            <a:avLst/>
          </a:prstGeom>
          <a:noFill/>
          <a:ln/>
        </p:spPr>
        <p:txBody>
          <a:bodyPr wrap="none" lIns="0" tIns="0" rIns="0" bIns="0" rtlCol="0" anchor="t"/>
          <a:lstStyle/>
          <a:p>
            <a:pPr indent="0" marL="0">
              <a:lnSpc>
                <a:spcPts val="2550"/>
              </a:lnSpc>
              <a:buNone/>
            </a:pPr>
            <a:r>
              <a:rPr lang="en-US" sz="2050" dirty="0">
                <a:solidFill>
                  <a:srgbClr val="FFFFFF"/>
                </a:solidFill>
                <a:latin typeface="Nunito Semi Bold" pitchFamily="34" charset="0"/>
                <a:ea typeface="Nunito Semi Bold" pitchFamily="34" charset="-122"/>
                <a:cs typeface="Nunito Semi Bold" pitchFamily="34" charset="-120"/>
              </a:rPr>
              <a:t>Kordhinta Miisaanka Ganacsiga</a:t>
            </a:r>
            <a:endParaRPr lang="en-US" sz="2050" dirty="0"/>
          </a:p>
        </p:txBody>
      </p:sp>
      <p:sp>
        <p:nvSpPr>
          <p:cNvPr id="20" name="Text 18"/>
          <p:cNvSpPr/>
          <p:nvPr/>
        </p:nvSpPr>
        <p:spPr>
          <a:xfrm>
            <a:off x="8147447" y="6797993"/>
            <a:ext cx="5514261" cy="710089"/>
          </a:xfrm>
          <a:prstGeom prst="rect">
            <a:avLst/>
          </a:prstGeom>
          <a:noFill/>
          <a:ln/>
        </p:spPr>
        <p:txBody>
          <a:bodyPr wrap="square" lIns="0" tIns="0" rIns="0" bIns="0" rtlCol="0" anchor="t"/>
          <a:lstStyle/>
          <a:p>
            <a:pPr indent="0" marL="0">
              <a:lnSpc>
                <a:spcPts val="2750"/>
              </a:lnSpc>
              <a:buNone/>
            </a:pPr>
            <a:r>
              <a:rPr lang="en-US" sz="1700" dirty="0">
                <a:solidFill>
                  <a:srgbClr val="FFFFFF"/>
                </a:solidFill>
                <a:latin typeface="PT Sans" pitchFamily="34" charset="0"/>
                <a:ea typeface="PT Sans" pitchFamily="34" charset="-122"/>
                <a:cs typeface="PT Sans" pitchFamily="34" charset="-120"/>
              </a:rPr>
              <a:t>Diyaarinta qorshooyin cusub oo kobcin ah si looga faa'iideysto fursadaha mustaqbalka.</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968693" y="532924"/>
            <a:ext cx="7429262" cy="569952"/>
          </a:xfrm>
          <a:prstGeom prst="rect">
            <a:avLst/>
          </a:prstGeom>
          <a:noFill/>
          <a:ln/>
        </p:spPr>
        <p:txBody>
          <a:bodyPr wrap="none" lIns="0" tIns="0" rIns="0" bIns="0" rtlCol="0" anchor="t"/>
          <a:lstStyle/>
          <a:p>
            <a:pPr indent="0" marL="0">
              <a:lnSpc>
                <a:spcPts val="4450"/>
              </a:lnSpc>
              <a:buNone/>
            </a:pPr>
            <a:r>
              <a:rPr lang="en-US" sz="3550" dirty="0">
                <a:solidFill>
                  <a:srgbClr val="FFFFFF"/>
                </a:solidFill>
                <a:latin typeface="Nunito Semi Bold" pitchFamily="34" charset="0"/>
                <a:ea typeface="Nunito Semi Bold" pitchFamily="34" charset="-122"/>
                <a:cs typeface="Nunito Semi Bold" pitchFamily="34" charset="-120"/>
              </a:rPr>
              <a:t>Tiknoolajiyadda iyo Nidaamka IT-ga</a:t>
            </a:r>
            <a:endParaRPr lang="en-US" sz="3550" dirty="0"/>
          </a:p>
        </p:txBody>
      </p:sp>
      <p:sp>
        <p:nvSpPr>
          <p:cNvPr id="3" name="Text 1"/>
          <p:cNvSpPr/>
          <p:nvPr/>
        </p:nvSpPr>
        <p:spPr>
          <a:xfrm>
            <a:off x="968693" y="1490424"/>
            <a:ext cx="12692896" cy="930116"/>
          </a:xfrm>
          <a:prstGeom prst="rect">
            <a:avLst/>
          </a:prstGeom>
          <a:noFill/>
          <a:ln/>
        </p:spPr>
        <p:txBody>
          <a:bodyPr wrap="square" lIns="0" tIns="0" rIns="0" bIns="0" rtlCol="0" anchor="t"/>
          <a:lstStyle/>
          <a:p>
            <a:pPr indent="0" marL="0">
              <a:lnSpc>
                <a:spcPts val="2400"/>
              </a:lnSpc>
              <a:buNone/>
            </a:pPr>
            <a:r>
              <a:rPr lang="en-US" sz="1500" dirty="0">
                <a:solidFill>
                  <a:srgbClr val="FFFFFF"/>
                </a:solidFill>
                <a:latin typeface="PT Sans" pitchFamily="34" charset="0"/>
                <a:ea typeface="PT Sans" pitchFamily="34" charset="-122"/>
                <a:cs typeface="PT Sans" pitchFamily="34" charset="-120"/>
              </a:rPr>
              <a:t>Market Hub waxay adeegsan doontaa tiknoolajiyad casri ah si ay u hubiso hawlgal hufan oo ammaan ah. Nidaamka IT-ga wuxuu ka koobnaan doonaa dhowr qaybood oo muhiim ah. Waxaan isticmaali doonnaa nidaam maaraynta macluumaadka (CMS) si aan u maarayno waxyaabaha ku jira websaytka, iyo nidaam maaraynta xiriirka macaamiisha (CRM) si aan u maarayno xogta macaamiisha.</a:t>
            </a:r>
            <a:endParaRPr lang="en-US" sz="1500" dirty="0"/>
          </a:p>
        </p:txBody>
      </p:sp>
      <p:sp>
        <p:nvSpPr>
          <p:cNvPr id="4" name="Text 2"/>
          <p:cNvSpPr/>
          <p:nvPr/>
        </p:nvSpPr>
        <p:spPr>
          <a:xfrm>
            <a:off x="968693" y="2638544"/>
            <a:ext cx="12692896" cy="930116"/>
          </a:xfrm>
          <a:prstGeom prst="rect">
            <a:avLst/>
          </a:prstGeom>
          <a:noFill/>
          <a:ln/>
        </p:spPr>
        <p:txBody>
          <a:bodyPr wrap="square" lIns="0" tIns="0" rIns="0" bIns="0" rtlCol="0" anchor="t"/>
          <a:lstStyle/>
          <a:p>
            <a:pPr indent="0" marL="0">
              <a:lnSpc>
                <a:spcPts val="2400"/>
              </a:lnSpc>
              <a:buNone/>
            </a:pPr>
            <a:r>
              <a:rPr lang="en-US" sz="1500" dirty="0">
                <a:solidFill>
                  <a:srgbClr val="FFFFFF"/>
                </a:solidFill>
                <a:latin typeface="PT Sans" pitchFamily="34" charset="0"/>
                <a:ea typeface="PT Sans" pitchFamily="34" charset="-122"/>
                <a:cs typeface="PT Sans" pitchFamily="34" charset="-120"/>
              </a:rPr>
              <a:t>Si loo falanqeeyo waxqabadka ganacsiga, waxaan adeegsan doonnaa aalado sida Google Analytics. Nidaamka bixinta amarka iyo maareynta kaydka ayaa sidoo kale la hirgelinayaa si loo hubiyo hawlgal hufan. Dhammaan nidaamyadan waxaa lagu xiri doonaa si ammaan ah, iyadoo la adeegsanayo heerarka ugu sarreeya ee amniga xogta si loo ilaaliyo macluumaadka macaamiisha.</a:t>
            </a:r>
            <a:endParaRPr lang="en-US" sz="1500" dirty="0"/>
          </a:p>
        </p:txBody>
      </p:sp>
      <p:pic>
        <p:nvPicPr>
          <p:cNvPr id="5" name="Image 0" descr="preencoded.png">    </p:cNvPr>
          <p:cNvPicPr>
            <a:picLocks noChangeAspect="1"/>
          </p:cNvPicPr>
          <p:nvPr/>
        </p:nvPicPr>
        <p:blipFill>
          <a:blip r:embed="rId1"/>
          <a:stretch>
            <a:fillRect/>
          </a:stretch>
        </p:blipFill>
        <p:spPr>
          <a:xfrm>
            <a:off x="968693" y="3786664"/>
            <a:ext cx="4037171" cy="2495074"/>
          </a:xfrm>
          <a:prstGeom prst="rect">
            <a:avLst/>
          </a:prstGeom>
        </p:spPr>
      </p:pic>
      <p:sp>
        <p:nvSpPr>
          <p:cNvPr id="6" name="Text 3"/>
          <p:cNvSpPr/>
          <p:nvPr/>
        </p:nvSpPr>
        <p:spPr>
          <a:xfrm>
            <a:off x="968693" y="6523911"/>
            <a:ext cx="4037171" cy="569833"/>
          </a:xfrm>
          <a:prstGeom prst="rect">
            <a:avLst/>
          </a:prstGeom>
          <a:noFill/>
          <a:ln/>
        </p:spPr>
        <p:txBody>
          <a:bodyPr wrap="square" lIns="0" tIns="0" rIns="0" bIns="0" rtlCol="0" anchor="t"/>
          <a:lstStyle/>
          <a:p>
            <a:pPr algn="l" indent="0" marL="0">
              <a:lnSpc>
                <a:spcPts val="2200"/>
              </a:lnSpc>
              <a:buNone/>
            </a:pPr>
            <a:r>
              <a:rPr lang="en-US" sz="1750" dirty="0">
                <a:solidFill>
                  <a:srgbClr val="FFFFFF"/>
                </a:solidFill>
                <a:latin typeface="Nunito Semi Bold" pitchFamily="34" charset="0"/>
                <a:ea typeface="Nunito Semi Bold" pitchFamily="34" charset="-122"/>
                <a:cs typeface="Nunito Semi Bold" pitchFamily="34" charset="-120"/>
              </a:rPr>
              <a:t>Nidaamka Maaraynta Macluumaadka (CMS)</a:t>
            </a:r>
            <a:endParaRPr lang="en-US" sz="1750" dirty="0"/>
          </a:p>
        </p:txBody>
      </p:sp>
      <p:sp>
        <p:nvSpPr>
          <p:cNvPr id="7" name="Text 4"/>
          <p:cNvSpPr/>
          <p:nvPr/>
        </p:nvSpPr>
        <p:spPr>
          <a:xfrm>
            <a:off x="968693" y="7209949"/>
            <a:ext cx="4037171" cy="620078"/>
          </a:xfrm>
          <a:prstGeom prst="rect">
            <a:avLst/>
          </a:prstGeom>
          <a:noFill/>
          <a:ln/>
        </p:spPr>
        <p:txBody>
          <a:bodyPr wrap="square" lIns="0" tIns="0" rIns="0" bIns="0" rtlCol="0" anchor="t"/>
          <a:lstStyle/>
          <a:p>
            <a:pPr algn="l" indent="0" marL="0">
              <a:lnSpc>
                <a:spcPts val="2400"/>
              </a:lnSpc>
              <a:buNone/>
            </a:pPr>
            <a:r>
              <a:rPr lang="en-US" sz="1500" dirty="0">
                <a:solidFill>
                  <a:srgbClr val="FFFFFF"/>
                </a:solidFill>
                <a:latin typeface="PT Sans" pitchFamily="34" charset="0"/>
                <a:ea typeface="PT Sans" pitchFamily="34" charset="-122"/>
                <a:cs typeface="PT Sans" pitchFamily="34" charset="-120"/>
              </a:rPr>
              <a:t>Loo adeegsadaa maaraynta waxyaabaha ku jira websaytka si fudud.</a:t>
            </a:r>
            <a:endParaRPr lang="en-US" sz="1500" dirty="0"/>
          </a:p>
        </p:txBody>
      </p:sp>
      <p:pic>
        <p:nvPicPr>
          <p:cNvPr id="8" name="Image 1" descr="preencoded.png">    </p:cNvPr>
          <p:cNvPicPr>
            <a:picLocks noChangeAspect="1"/>
          </p:cNvPicPr>
          <p:nvPr/>
        </p:nvPicPr>
        <p:blipFill>
          <a:blip r:embed="rId2"/>
          <a:stretch>
            <a:fillRect/>
          </a:stretch>
        </p:blipFill>
        <p:spPr>
          <a:xfrm>
            <a:off x="5296495" y="3786664"/>
            <a:ext cx="4037171" cy="2495074"/>
          </a:xfrm>
          <a:prstGeom prst="rect">
            <a:avLst/>
          </a:prstGeom>
        </p:spPr>
      </p:pic>
      <p:sp>
        <p:nvSpPr>
          <p:cNvPr id="9" name="Text 5"/>
          <p:cNvSpPr/>
          <p:nvPr/>
        </p:nvSpPr>
        <p:spPr>
          <a:xfrm>
            <a:off x="5296495" y="6523911"/>
            <a:ext cx="4037171" cy="569833"/>
          </a:xfrm>
          <a:prstGeom prst="rect">
            <a:avLst/>
          </a:prstGeom>
          <a:noFill/>
          <a:ln/>
        </p:spPr>
        <p:txBody>
          <a:bodyPr wrap="square" lIns="0" tIns="0" rIns="0" bIns="0" rtlCol="0" anchor="t"/>
          <a:lstStyle/>
          <a:p>
            <a:pPr algn="l" indent="0" marL="0">
              <a:lnSpc>
                <a:spcPts val="2200"/>
              </a:lnSpc>
              <a:buNone/>
            </a:pPr>
            <a:r>
              <a:rPr lang="en-US" sz="1750" dirty="0">
                <a:solidFill>
                  <a:srgbClr val="FFFFFF"/>
                </a:solidFill>
                <a:latin typeface="Nunito Semi Bold" pitchFamily="34" charset="0"/>
                <a:ea typeface="Nunito Semi Bold" pitchFamily="34" charset="-122"/>
                <a:cs typeface="Nunito Semi Bold" pitchFamily="34" charset="-120"/>
              </a:rPr>
              <a:t>Nidaamka Maaraynta Xiriirka Macaamiisha (CRM)</a:t>
            </a:r>
            <a:endParaRPr lang="en-US" sz="1750" dirty="0"/>
          </a:p>
        </p:txBody>
      </p:sp>
      <p:sp>
        <p:nvSpPr>
          <p:cNvPr id="10" name="Text 6"/>
          <p:cNvSpPr/>
          <p:nvPr/>
        </p:nvSpPr>
        <p:spPr>
          <a:xfrm>
            <a:off x="5296495" y="7209949"/>
            <a:ext cx="4037171" cy="620078"/>
          </a:xfrm>
          <a:prstGeom prst="rect">
            <a:avLst/>
          </a:prstGeom>
          <a:noFill/>
          <a:ln/>
        </p:spPr>
        <p:txBody>
          <a:bodyPr wrap="square" lIns="0" tIns="0" rIns="0" bIns="0" rtlCol="0" anchor="t"/>
          <a:lstStyle/>
          <a:p>
            <a:pPr algn="l" indent="0" marL="0">
              <a:lnSpc>
                <a:spcPts val="2400"/>
              </a:lnSpc>
              <a:buNone/>
            </a:pPr>
            <a:r>
              <a:rPr lang="en-US" sz="1500" dirty="0">
                <a:solidFill>
                  <a:srgbClr val="FFFFFF"/>
                </a:solidFill>
                <a:latin typeface="PT Sans" pitchFamily="34" charset="0"/>
                <a:ea typeface="PT Sans" pitchFamily="34" charset="-122"/>
                <a:cs typeface="PT Sans" pitchFamily="34" charset="-120"/>
              </a:rPr>
              <a:t>Loo isticmaalaa maaraynta xogta macaamiisha iyo xiriirka.</a:t>
            </a:r>
            <a:endParaRPr lang="en-US" sz="1500" dirty="0"/>
          </a:p>
        </p:txBody>
      </p:sp>
      <p:pic>
        <p:nvPicPr>
          <p:cNvPr id="11" name="Image 2" descr="preencoded.png">    </p:cNvPr>
          <p:cNvPicPr>
            <a:picLocks noChangeAspect="1"/>
          </p:cNvPicPr>
          <p:nvPr/>
        </p:nvPicPr>
        <p:blipFill>
          <a:blip r:embed="rId3"/>
          <a:stretch>
            <a:fillRect/>
          </a:stretch>
        </p:blipFill>
        <p:spPr>
          <a:xfrm>
            <a:off x="9624298" y="3786664"/>
            <a:ext cx="4037171" cy="2495074"/>
          </a:xfrm>
          <a:prstGeom prst="rect">
            <a:avLst/>
          </a:prstGeom>
        </p:spPr>
      </p:pic>
      <p:sp>
        <p:nvSpPr>
          <p:cNvPr id="12" name="Text 7"/>
          <p:cNvSpPr/>
          <p:nvPr/>
        </p:nvSpPr>
        <p:spPr>
          <a:xfrm>
            <a:off x="9624298" y="6523911"/>
            <a:ext cx="2331839" cy="284917"/>
          </a:xfrm>
          <a:prstGeom prst="rect">
            <a:avLst/>
          </a:prstGeom>
          <a:noFill/>
          <a:ln/>
        </p:spPr>
        <p:txBody>
          <a:bodyPr wrap="none" lIns="0" tIns="0" rIns="0" bIns="0" rtlCol="0" anchor="t"/>
          <a:lstStyle/>
          <a:p>
            <a:pPr algn="l" indent="0" marL="0">
              <a:lnSpc>
                <a:spcPts val="2200"/>
              </a:lnSpc>
              <a:buNone/>
            </a:pPr>
            <a:r>
              <a:rPr lang="en-US" sz="1750" dirty="0">
                <a:solidFill>
                  <a:srgbClr val="FFFFFF"/>
                </a:solidFill>
                <a:latin typeface="Nunito Semi Bold" pitchFamily="34" charset="0"/>
                <a:ea typeface="Nunito Semi Bold" pitchFamily="34" charset="-122"/>
                <a:cs typeface="Nunito Semi Bold" pitchFamily="34" charset="-120"/>
              </a:rPr>
              <a:t>Aaladaha Falanqaynta</a:t>
            </a:r>
            <a:endParaRPr lang="en-US" sz="1750" dirty="0"/>
          </a:p>
        </p:txBody>
      </p:sp>
      <p:sp>
        <p:nvSpPr>
          <p:cNvPr id="13" name="Text 8"/>
          <p:cNvSpPr/>
          <p:nvPr/>
        </p:nvSpPr>
        <p:spPr>
          <a:xfrm>
            <a:off x="9624298" y="6925032"/>
            <a:ext cx="4037171" cy="620078"/>
          </a:xfrm>
          <a:prstGeom prst="rect">
            <a:avLst/>
          </a:prstGeom>
          <a:noFill/>
          <a:ln/>
        </p:spPr>
        <p:txBody>
          <a:bodyPr wrap="square" lIns="0" tIns="0" rIns="0" bIns="0" rtlCol="0" anchor="t"/>
          <a:lstStyle/>
          <a:p>
            <a:pPr algn="l" indent="0" marL="0">
              <a:lnSpc>
                <a:spcPts val="2400"/>
              </a:lnSpc>
              <a:buNone/>
            </a:pPr>
            <a:r>
              <a:rPr lang="en-US" sz="1500" dirty="0">
                <a:solidFill>
                  <a:srgbClr val="FFFFFF"/>
                </a:solidFill>
                <a:latin typeface="PT Sans" pitchFamily="34" charset="0"/>
                <a:ea typeface="PT Sans" pitchFamily="34" charset="-122"/>
                <a:cs typeface="PT Sans" pitchFamily="34" charset="-120"/>
              </a:rPr>
              <a:t>Loo adeegsadaa falanqaynta waxqabadka ganacsiga iyo dhaqanka macaamiisha.</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2024-11-09T10:02:02Z</dcterms:created>
  <dcterms:modified xsi:type="dcterms:W3CDTF">2024-11-09T10:02:02Z</dcterms:modified>
</cp:coreProperties>
</file>